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95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779776"/>
            <a:ext cx="7772400" cy="2139950"/>
          </a:xfrm>
          <a:custGeom>
            <a:avLst/>
            <a:gdLst/>
            <a:ahLst/>
            <a:cxnLst/>
            <a:rect l="l" t="t" r="r" b="b"/>
            <a:pathLst>
              <a:path w="7772400" h="2139950">
                <a:moveTo>
                  <a:pt x="0" y="2139696"/>
                </a:moveTo>
                <a:lnTo>
                  <a:pt x="7772400" y="2139696"/>
                </a:lnTo>
                <a:lnTo>
                  <a:pt x="7772400" y="0"/>
                </a:lnTo>
                <a:lnTo>
                  <a:pt x="0" y="0"/>
                </a:lnTo>
                <a:lnTo>
                  <a:pt x="0" y="2139696"/>
                </a:lnTo>
                <a:close/>
              </a:path>
            </a:pathLst>
          </a:custGeom>
          <a:solidFill>
            <a:srgbClr val="BADF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363204"/>
            <a:ext cx="7772400" cy="1695450"/>
          </a:xfrm>
          <a:custGeom>
            <a:avLst/>
            <a:gdLst/>
            <a:ahLst/>
            <a:cxnLst/>
            <a:rect l="l" t="t" r="r" b="b"/>
            <a:pathLst>
              <a:path w="7772400" h="1695450">
                <a:moveTo>
                  <a:pt x="0" y="1695196"/>
                </a:moveTo>
                <a:lnTo>
                  <a:pt x="7772400" y="1695196"/>
                </a:lnTo>
                <a:lnTo>
                  <a:pt x="7772400" y="0"/>
                </a:lnTo>
                <a:lnTo>
                  <a:pt x="0" y="0"/>
                </a:lnTo>
                <a:lnTo>
                  <a:pt x="0" y="1695196"/>
                </a:lnTo>
                <a:close/>
              </a:path>
            </a:pathLst>
          </a:custGeom>
          <a:solidFill>
            <a:srgbClr val="003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98525"/>
            <a:ext cx="7772400" cy="2381250"/>
          </a:xfrm>
          <a:custGeom>
            <a:avLst/>
            <a:gdLst/>
            <a:ahLst/>
            <a:cxnLst/>
            <a:rect l="l" t="t" r="r" b="b"/>
            <a:pathLst>
              <a:path w="7772400" h="2381250">
                <a:moveTo>
                  <a:pt x="0" y="2381250"/>
                </a:moveTo>
                <a:lnTo>
                  <a:pt x="7772400" y="2381250"/>
                </a:lnTo>
                <a:lnTo>
                  <a:pt x="7772400" y="0"/>
                </a:lnTo>
                <a:lnTo>
                  <a:pt x="0" y="0"/>
                </a:lnTo>
                <a:lnTo>
                  <a:pt x="0" y="2381250"/>
                </a:lnTo>
                <a:close/>
              </a:path>
            </a:pathLst>
          </a:custGeom>
          <a:solidFill>
            <a:srgbClr val="62BB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92608"/>
            <a:ext cx="3172968" cy="24871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7772400" cy="398780"/>
          </a:xfrm>
          <a:custGeom>
            <a:avLst/>
            <a:gdLst/>
            <a:ahLst/>
            <a:cxnLst/>
            <a:rect l="l" t="t" r="r" b="b"/>
            <a:pathLst>
              <a:path w="7772400" h="398780">
                <a:moveTo>
                  <a:pt x="0" y="398525"/>
                </a:moveTo>
                <a:lnTo>
                  <a:pt x="7772400" y="398525"/>
                </a:lnTo>
                <a:lnTo>
                  <a:pt x="7772400" y="0"/>
                </a:lnTo>
                <a:lnTo>
                  <a:pt x="0" y="0"/>
                </a:lnTo>
                <a:lnTo>
                  <a:pt x="0" y="398525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1164" y="492506"/>
            <a:ext cx="2618740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3050" y="2882644"/>
            <a:ext cx="7226300" cy="6012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hyperlink" Target="mailto:eszetar@state.mn.us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mailto:Laurence.Reszetar@state.mn.us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exploreminnesot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://CompareMN.com/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3.png"/><Relationship Id="rId4" Type="http://schemas.openxmlformats.org/officeDocument/2006/relationships/hyperlink" Target="https://mn.gov/deed/ed/why-mn/global-reach/" TargetMode="External"/><Relationship Id="rId9" Type="http://schemas.openxmlformats.org/officeDocument/2006/relationships/image" Target="../media/image8.png"/><Relationship Id="rId14" Type="http://schemas.openxmlformats.org/officeDocument/2006/relationships/hyperlink" Target="https://forms.office.com/Pages/ResponsePage.aspx?id=RrAU68QkGUWPJricIVmCjF36MlEpmFhGqnSyc11NAJNUMVk1S1g5VVNBMURTWkpQUDNMTFI2U1lGRS4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354" y="54482"/>
            <a:ext cx="43770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14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1600" b="1" spc="-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State </a:t>
            </a:r>
            <a:r>
              <a:rPr sz="1600" b="1" spc="-6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1600" b="1" spc="-6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Minnesota </a:t>
            </a:r>
            <a:r>
              <a:rPr sz="1600" b="1" spc="-1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1600" b="1" spc="-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SelectUSA</a:t>
            </a:r>
            <a:r>
              <a:rPr sz="1600" b="1" spc="26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6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Present:</a:t>
            </a:r>
            <a:endParaRPr sz="1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VIRT</a:t>
            </a:r>
            <a:r>
              <a:rPr spc="75" dirty="0"/>
              <a:t>U</a:t>
            </a:r>
            <a:r>
              <a:rPr spc="-120" dirty="0"/>
              <a:t>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1164" y="1076706"/>
            <a:ext cx="400431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b="1" spc="7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PITCH</a:t>
            </a:r>
            <a:r>
              <a:rPr sz="4600" b="1" spc="1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600" b="1" spc="5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EVENT</a:t>
            </a:r>
            <a:endParaRPr sz="4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1164" y="1643826"/>
            <a:ext cx="2780030" cy="1039494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600" b="1" spc="-130" dirty="0">
                <a:solidFill>
                  <a:srgbClr val="D6EACA"/>
                </a:solidFill>
                <a:latin typeface="Arial" panose="020B0604020202020204"/>
                <a:cs typeface="Arial" panose="020B0604020202020204"/>
              </a:rPr>
              <a:t>MedTech</a:t>
            </a:r>
            <a:endParaRPr sz="26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900" b="1" spc="-17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August </a:t>
            </a:r>
            <a:r>
              <a:rPr sz="2900" b="1" spc="-18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17,</a:t>
            </a:r>
            <a:r>
              <a:rPr sz="2900" b="1" spc="-229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900" b="1" spc="19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2020</a:t>
            </a:r>
            <a:endParaRPr sz="2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534" y="9556315"/>
            <a:ext cx="136398" cy="186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4840" y="9556091"/>
            <a:ext cx="313690" cy="187325"/>
          </a:xfrm>
          <a:custGeom>
            <a:avLst/>
            <a:gdLst/>
            <a:ahLst/>
            <a:cxnLst/>
            <a:rect l="l" t="t" r="r" b="b"/>
            <a:pathLst>
              <a:path w="313689" h="187325">
                <a:moveTo>
                  <a:pt x="32829" y="4572"/>
                </a:moveTo>
                <a:lnTo>
                  <a:pt x="3657" y="4572"/>
                </a:lnTo>
                <a:lnTo>
                  <a:pt x="0" y="8242"/>
                </a:lnTo>
                <a:lnTo>
                  <a:pt x="0" y="182727"/>
                </a:lnTo>
                <a:lnTo>
                  <a:pt x="3657" y="186817"/>
                </a:lnTo>
                <a:lnTo>
                  <a:pt x="61074" y="186817"/>
                </a:lnTo>
                <a:lnTo>
                  <a:pt x="65189" y="182727"/>
                </a:lnTo>
                <a:lnTo>
                  <a:pt x="65189" y="90678"/>
                </a:lnTo>
                <a:lnTo>
                  <a:pt x="67606" y="77821"/>
                </a:lnTo>
                <a:lnTo>
                  <a:pt x="74291" y="67738"/>
                </a:lnTo>
                <a:lnTo>
                  <a:pt x="84391" y="61156"/>
                </a:lnTo>
                <a:lnTo>
                  <a:pt x="97053" y="58801"/>
                </a:lnTo>
                <a:lnTo>
                  <a:pt x="308226" y="58801"/>
                </a:lnTo>
                <a:lnTo>
                  <a:pt x="292520" y="28374"/>
                </a:lnTo>
                <a:lnTo>
                  <a:pt x="292371" y="28257"/>
                </a:lnTo>
                <a:lnTo>
                  <a:pt x="45110" y="28257"/>
                </a:lnTo>
                <a:lnTo>
                  <a:pt x="37376" y="9588"/>
                </a:lnTo>
                <a:lnTo>
                  <a:pt x="36017" y="6858"/>
                </a:lnTo>
                <a:lnTo>
                  <a:pt x="32829" y="4572"/>
                </a:lnTo>
                <a:close/>
              </a:path>
              <a:path w="313689" h="187325">
                <a:moveTo>
                  <a:pt x="217335" y="58801"/>
                </a:moveTo>
                <a:lnTo>
                  <a:pt x="97053" y="58801"/>
                </a:lnTo>
                <a:lnTo>
                  <a:pt x="110190" y="61575"/>
                </a:lnTo>
                <a:lnTo>
                  <a:pt x="119095" y="69046"/>
                </a:lnTo>
                <a:lnTo>
                  <a:pt x="124155" y="79932"/>
                </a:lnTo>
                <a:lnTo>
                  <a:pt x="125755" y="92951"/>
                </a:lnTo>
                <a:lnTo>
                  <a:pt x="125755" y="182727"/>
                </a:lnTo>
                <a:lnTo>
                  <a:pt x="129451" y="186817"/>
                </a:lnTo>
                <a:lnTo>
                  <a:pt x="183184" y="186817"/>
                </a:lnTo>
                <a:lnTo>
                  <a:pt x="186817" y="182727"/>
                </a:lnTo>
                <a:lnTo>
                  <a:pt x="186817" y="89789"/>
                </a:lnTo>
                <a:lnTo>
                  <a:pt x="189347" y="77446"/>
                </a:lnTo>
                <a:lnTo>
                  <a:pt x="196108" y="67627"/>
                </a:lnTo>
                <a:lnTo>
                  <a:pt x="205853" y="61142"/>
                </a:lnTo>
                <a:lnTo>
                  <a:pt x="217335" y="58801"/>
                </a:lnTo>
                <a:close/>
              </a:path>
              <a:path w="313689" h="187325">
                <a:moveTo>
                  <a:pt x="308226" y="58801"/>
                </a:moveTo>
                <a:lnTo>
                  <a:pt x="217335" y="58801"/>
                </a:lnTo>
                <a:lnTo>
                  <a:pt x="230963" y="61575"/>
                </a:lnTo>
                <a:lnTo>
                  <a:pt x="240479" y="69046"/>
                </a:lnTo>
                <a:lnTo>
                  <a:pt x="246058" y="79932"/>
                </a:lnTo>
                <a:lnTo>
                  <a:pt x="247878" y="92951"/>
                </a:lnTo>
                <a:lnTo>
                  <a:pt x="247878" y="182727"/>
                </a:lnTo>
                <a:lnTo>
                  <a:pt x="251548" y="186817"/>
                </a:lnTo>
                <a:lnTo>
                  <a:pt x="309816" y="186817"/>
                </a:lnTo>
                <a:lnTo>
                  <a:pt x="313461" y="182727"/>
                </a:lnTo>
                <a:lnTo>
                  <a:pt x="313461" y="95669"/>
                </a:lnTo>
                <a:lnTo>
                  <a:pt x="308226" y="58801"/>
                </a:lnTo>
                <a:close/>
              </a:path>
              <a:path w="313689" h="187325">
                <a:moveTo>
                  <a:pt x="106629" y="0"/>
                </a:moveTo>
                <a:lnTo>
                  <a:pt x="86308" y="2748"/>
                </a:lnTo>
                <a:lnTo>
                  <a:pt x="69202" y="9685"/>
                </a:lnTo>
                <a:lnTo>
                  <a:pt x="55429" y="18843"/>
                </a:lnTo>
                <a:lnTo>
                  <a:pt x="45110" y="28257"/>
                </a:lnTo>
                <a:lnTo>
                  <a:pt x="292371" y="28257"/>
                </a:lnTo>
                <a:lnTo>
                  <a:pt x="291774" y="27787"/>
                </a:lnTo>
                <a:lnTo>
                  <a:pt x="166306" y="27787"/>
                </a:lnTo>
                <a:lnTo>
                  <a:pt x="153640" y="15768"/>
                </a:lnTo>
                <a:lnTo>
                  <a:pt x="139873" y="7069"/>
                </a:lnTo>
                <a:lnTo>
                  <a:pt x="124403" y="1782"/>
                </a:lnTo>
                <a:lnTo>
                  <a:pt x="106629" y="0"/>
                </a:lnTo>
                <a:close/>
              </a:path>
              <a:path w="313689" h="187325">
                <a:moveTo>
                  <a:pt x="229222" y="0"/>
                </a:moveTo>
                <a:lnTo>
                  <a:pt x="207784" y="2868"/>
                </a:lnTo>
                <a:lnTo>
                  <a:pt x="190072" y="9964"/>
                </a:lnTo>
                <a:lnTo>
                  <a:pt x="176206" y="19025"/>
                </a:lnTo>
                <a:lnTo>
                  <a:pt x="166306" y="27787"/>
                </a:lnTo>
                <a:lnTo>
                  <a:pt x="291774" y="27787"/>
                </a:lnTo>
                <a:lnTo>
                  <a:pt x="266210" y="7650"/>
                </a:lnTo>
                <a:lnTo>
                  <a:pt x="2292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50345" y="9555214"/>
            <a:ext cx="1636309" cy="1885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32045" y="9757920"/>
            <a:ext cx="1029969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75" dirty="0">
                <a:solidFill>
                  <a:srgbClr val="FFFFFF"/>
                </a:solidFill>
                <a:latin typeface="Tahoma" panose="020B0604030504040204"/>
                <a:cs typeface="Tahoma" panose="020B0604030504040204"/>
                <a:hlinkClick r:id="rId4"/>
              </a:rPr>
              <a:t>MINNESOTA </a:t>
            </a:r>
            <a:r>
              <a:rPr sz="500" spc="60" dirty="0">
                <a:solidFill>
                  <a:srgbClr val="FFFFFF"/>
                </a:solidFill>
                <a:latin typeface="Tahoma" panose="020B0604030504040204"/>
                <a:cs typeface="Tahoma" panose="020B0604030504040204"/>
                <a:hlinkClick r:id="rId4"/>
              </a:rPr>
              <a:t>TRADE </a:t>
            </a:r>
            <a:r>
              <a:rPr sz="500" spc="70" dirty="0">
                <a:solidFill>
                  <a:srgbClr val="FFFFFF"/>
                </a:solidFill>
                <a:latin typeface="Tahoma" panose="020B0604030504040204"/>
                <a:cs typeface="Tahoma" panose="020B0604030504040204"/>
                <a:hlinkClick r:id="rId4"/>
              </a:rPr>
              <a:t>OFFICE</a:t>
            </a:r>
            <a:r>
              <a:rPr sz="500" spc="-90" dirty="0">
                <a:solidFill>
                  <a:srgbClr val="FFFFFF"/>
                </a:solidFill>
                <a:latin typeface="Tahoma" panose="020B0604030504040204"/>
                <a:cs typeface="Tahoma" panose="020B0604030504040204"/>
                <a:hlinkClick r:id="rId4"/>
              </a:rPr>
              <a:t> </a:t>
            </a:r>
            <a:endParaRPr sz="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9748" y="9161843"/>
            <a:ext cx="281438" cy="114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43947" y="9162487"/>
            <a:ext cx="104000" cy="112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7617" y="9161038"/>
            <a:ext cx="101117" cy="1150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88486" y="9225987"/>
            <a:ext cx="16510" cy="48260"/>
          </a:xfrm>
          <a:custGeom>
            <a:avLst/>
            <a:gdLst/>
            <a:ahLst/>
            <a:cxnLst/>
            <a:rect l="l" t="t" r="r" b="b"/>
            <a:pathLst>
              <a:path w="16509" h="48259">
                <a:moveTo>
                  <a:pt x="0" y="48260"/>
                </a:moveTo>
                <a:lnTo>
                  <a:pt x="16090" y="48260"/>
                </a:lnTo>
                <a:lnTo>
                  <a:pt x="16090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88486" y="9218367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88486" y="9162487"/>
            <a:ext cx="16510" cy="48260"/>
          </a:xfrm>
          <a:custGeom>
            <a:avLst/>
            <a:gdLst/>
            <a:ahLst/>
            <a:cxnLst/>
            <a:rect l="l" t="t" r="r" b="b"/>
            <a:pathLst>
              <a:path w="16509" h="48259">
                <a:moveTo>
                  <a:pt x="0" y="48260"/>
                </a:moveTo>
                <a:lnTo>
                  <a:pt x="16090" y="48260"/>
                </a:lnTo>
                <a:lnTo>
                  <a:pt x="16090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67670" y="9225898"/>
            <a:ext cx="16510" cy="48895"/>
          </a:xfrm>
          <a:custGeom>
            <a:avLst/>
            <a:gdLst/>
            <a:ahLst/>
            <a:cxnLst/>
            <a:rect l="l" t="t" r="r" b="b"/>
            <a:pathLst>
              <a:path w="16509" h="48895">
                <a:moveTo>
                  <a:pt x="16065" y="0"/>
                </a:moveTo>
                <a:lnTo>
                  <a:pt x="0" y="0"/>
                </a:lnTo>
                <a:lnTo>
                  <a:pt x="0" y="48869"/>
                </a:lnTo>
                <a:lnTo>
                  <a:pt x="16065" y="48869"/>
                </a:lnTo>
                <a:lnTo>
                  <a:pt x="160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67670" y="9162487"/>
            <a:ext cx="16510" cy="48895"/>
          </a:xfrm>
          <a:custGeom>
            <a:avLst/>
            <a:gdLst/>
            <a:ahLst/>
            <a:cxnLst/>
            <a:rect l="l" t="t" r="r" b="b"/>
            <a:pathLst>
              <a:path w="16509" h="48895">
                <a:moveTo>
                  <a:pt x="16065" y="0"/>
                </a:moveTo>
                <a:lnTo>
                  <a:pt x="0" y="0"/>
                </a:lnTo>
                <a:lnTo>
                  <a:pt x="0" y="48539"/>
                </a:lnTo>
                <a:lnTo>
                  <a:pt x="16065" y="48539"/>
                </a:lnTo>
                <a:lnTo>
                  <a:pt x="160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53884" y="9162487"/>
            <a:ext cx="104660" cy="1122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0929" y="9162491"/>
            <a:ext cx="0" cy="112395"/>
          </a:xfrm>
          <a:custGeom>
            <a:avLst/>
            <a:gdLst/>
            <a:ahLst/>
            <a:cxnLst/>
            <a:rect l="l" t="t" r="r" b="b"/>
            <a:pathLst>
              <a:path h="112395">
                <a:moveTo>
                  <a:pt x="0" y="0"/>
                </a:moveTo>
                <a:lnTo>
                  <a:pt x="0" y="112280"/>
                </a:lnTo>
              </a:path>
            </a:pathLst>
          </a:custGeom>
          <a:ln w="160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363" y="9162487"/>
            <a:ext cx="104000" cy="112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52880" y="9162487"/>
            <a:ext cx="103987" cy="112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80906" y="9160888"/>
            <a:ext cx="462934" cy="115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5750" y="8997814"/>
            <a:ext cx="132745" cy="2428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2121" y="8975849"/>
            <a:ext cx="316230" cy="386080"/>
          </a:xfrm>
          <a:custGeom>
            <a:avLst/>
            <a:gdLst/>
            <a:ahLst/>
            <a:cxnLst/>
            <a:rect l="l" t="t" r="r" b="b"/>
            <a:pathLst>
              <a:path w="316230" h="386079">
                <a:moveTo>
                  <a:pt x="0" y="200304"/>
                </a:moveTo>
                <a:lnTo>
                  <a:pt x="0" y="386029"/>
                </a:lnTo>
                <a:lnTo>
                  <a:pt x="251333" y="386029"/>
                </a:lnTo>
                <a:lnTo>
                  <a:pt x="252689" y="372304"/>
                </a:lnTo>
                <a:lnTo>
                  <a:pt x="252039" y="364379"/>
                </a:lnTo>
                <a:lnTo>
                  <a:pt x="248391" y="359240"/>
                </a:lnTo>
                <a:lnTo>
                  <a:pt x="240753" y="353873"/>
                </a:lnTo>
                <a:lnTo>
                  <a:pt x="225044" y="344839"/>
                </a:lnTo>
                <a:lnTo>
                  <a:pt x="203407" y="332018"/>
                </a:lnTo>
                <a:lnTo>
                  <a:pt x="184187" y="317398"/>
                </a:lnTo>
                <a:lnTo>
                  <a:pt x="175729" y="302971"/>
                </a:lnTo>
                <a:lnTo>
                  <a:pt x="176614" y="288896"/>
                </a:lnTo>
                <a:lnTo>
                  <a:pt x="178547" y="274933"/>
                </a:lnTo>
                <a:lnTo>
                  <a:pt x="179535" y="262498"/>
                </a:lnTo>
                <a:lnTo>
                  <a:pt x="177584" y="253009"/>
                </a:lnTo>
                <a:lnTo>
                  <a:pt x="175249" y="247073"/>
                </a:lnTo>
                <a:lnTo>
                  <a:pt x="176220" y="242391"/>
                </a:lnTo>
                <a:lnTo>
                  <a:pt x="198069" y="194375"/>
                </a:lnTo>
                <a:lnTo>
                  <a:pt x="201269" y="178028"/>
                </a:lnTo>
                <a:lnTo>
                  <a:pt x="265518" y="116345"/>
                </a:lnTo>
                <a:lnTo>
                  <a:pt x="316014" y="89751"/>
                </a:lnTo>
                <a:lnTo>
                  <a:pt x="258800" y="76022"/>
                </a:lnTo>
                <a:lnTo>
                  <a:pt x="250565" y="86617"/>
                </a:lnTo>
                <a:lnTo>
                  <a:pt x="244594" y="91203"/>
                </a:lnTo>
                <a:lnTo>
                  <a:pt x="237981" y="90729"/>
                </a:lnTo>
                <a:lnTo>
                  <a:pt x="227825" y="86144"/>
                </a:lnTo>
                <a:lnTo>
                  <a:pt x="217848" y="81008"/>
                </a:lnTo>
                <a:lnTo>
                  <a:pt x="211431" y="77530"/>
                </a:lnTo>
                <a:lnTo>
                  <a:pt x="205206" y="74628"/>
                </a:lnTo>
                <a:lnTo>
                  <a:pt x="195808" y="71221"/>
                </a:lnTo>
                <a:lnTo>
                  <a:pt x="186435" y="68524"/>
                </a:lnTo>
                <a:lnTo>
                  <a:pt x="180617" y="66669"/>
                </a:lnTo>
                <a:lnTo>
                  <a:pt x="175493" y="62985"/>
                </a:lnTo>
                <a:lnTo>
                  <a:pt x="168198" y="54800"/>
                </a:lnTo>
                <a:lnTo>
                  <a:pt x="163450" y="48273"/>
                </a:lnTo>
                <a:lnTo>
                  <a:pt x="163201" y="48596"/>
                </a:lnTo>
                <a:lnTo>
                  <a:pt x="160408" y="51682"/>
                </a:lnTo>
                <a:lnTo>
                  <a:pt x="148031" y="53441"/>
                </a:lnTo>
                <a:lnTo>
                  <a:pt x="133230" y="54034"/>
                </a:lnTo>
                <a:lnTo>
                  <a:pt x="124760" y="54846"/>
                </a:lnTo>
                <a:lnTo>
                  <a:pt x="92852" y="33833"/>
                </a:lnTo>
                <a:lnTo>
                  <a:pt x="86283" y="18491"/>
                </a:lnTo>
                <a:lnTo>
                  <a:pt x="81576" y="9378"/>
                </a:lnTo>
                <a:lnTo>
                  <a:pt x="76723" y="2429"/>
                </a:lnTo>
                <a:lnTo>
                  <a:pt x="72828" y="0"/>
                </a:lnTo>
                <a:lnTo>
                  <a:pt x="70993" y="4445"/>
                </a:lnTo>
                <a:lnTo>
                  <a:pt x="68970" y="13108"/>
                </a:lnTo>
                <a:lnTo>
                  <a:pt x="64312" y="20888"/>
                </a:lnTo>
                <a:lnTo>
                  <a:pt x="57787" y="26473"/>
                </a:lnTo>
                <a:lnTo>
                  <a:pt x="50165" y="28549"/>
                </a:lnTo>
                <a:lnTo>
                  <a:pt x="39611" y="28397"/>
                </a:lnTo>
                <a:lnTo>
                  <a:pt x="32575" y="28359"/>
                </a:lnTo>
              </a:path>
            </a:pathLst>
          </a:custGeom>
          <a:ln w="166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7022592"/>
            <a:ext cx="7772400" cy="1341120"/>
          </a:xfrm>
          <a:custGeom>
            <a:avLst/>
            <a:gdLst/>
            <a:ahLst/>
            <a:cxnLst/>
            <a:rect l="l" t="t" r="r" b="b"/>
            <a:pathLst>
              <a:path w="7772400" h="1341120">
                <a:moveTo>
                  <a:pt x="0" y="1340611"/>
                </a:moveTo>
                <a:lnTo>
                  <a:pt x="7772400" y="1340611"/>
                </a:lnTo>
                <a:lnTo>
                  <a:pt x="7772400" y="0"/>
                </a:lnTo>
                <a:lnTo>
                  <a:pt x="0" y="0"/>
                </a:lnTo>
                <a:lnTo>
                  <a:pt x="0" y="1340611"/>
                </a:lnTo>
                <a:close/>
              </a:path>
            </a:pathLst>
          </a:custGeom>
          <a:solidFill>
            <a:srgbClr val="DFE1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21855" y="9163997"/>
            <a:ext cx="998219" cy="180340"/>
          </a:xfrm>
          <a:custGeom>
            <a:avLst/>
            <a:gdLst/>
            <a:ahLst/>
            <a:cxnLst/>
            <a:rect l="l" t="t" r="r" b="b"/>
            <a:pathLst>
              <a:path w="998220" h="180340">
                <a:moveTo>
                  <a:pt x="6337" y="120802"/>
                </a:moveTo>
                <a:lnTo>
                  <a:pt x="1650" y="120802"/>
                </a:lnTo>
                <a:lnTo>
                  <a:pt x="1650" y="179755"/>
                </a:lnTo>
                <a:lnTo>
                  <a:pt x="6337" y="179755"/>
                </a:lnTo>
                <a:lnTo>
                  <a:pt x="6934" y="175780"/>
                </a:lnTo>
                <a:lnTo>
                  <a:pt x="7848" y="173164"/>
                </a:lnTo>
                <a:lnTo>
                  <a:pt x="10286" y="170624"/>
                </a:lnTo>
                <a:lnTo>
                  <a:pt x="11963" y="169989"/>
                </a:lnTo>
                <a:lnTo>
                  <a:pt x="93335" y="169989"/>
                </a:lnTo>
                <a:lnTo>
                  <a:pt x="93502" y="169862"/>
                </a:lnTo>
                <a:lnTo>
                  <a:pt x="57429" y="169862"/>
                </a:lnTo>
                <a:lnTo>
                  <a:pt x="50719" y="169483"/>
                </a:lnTo>
                <a:lnTo>
                  <a:pt x="15214" y="148501"/>
                </a:lnTo>
                <a:lnTo>
                  <a:pt x="8127" y="129477"/>
                </a:lnTo>
                <a:lnTo>
                  <a:pt x="6337" y="120802"/>
                </a:lnTo>
                <a:close/>
              </a:path>
              <a:path w="998220" h="180340">
                <a:moveTo>
                  <a:pt x="93335" y="169989"/>
                </a:moveTo>
                <a:lnTo>
                  <a:pt x="16268" y="169989"/>
                </a:lnTo>
                <a:lnTo>
                  <a:pt x="21488" y="171322"/>
                </a:lnTo>
                <a:lnTo>
                  <a:pt x="37960" y="176644"/>
                </a:lnTo>
                <a:lnTo>
                  <a:pt x="43395" y="178180"/>
                </a:lnTo>
                <a:lnTo>
                  <a:pt x="50406" y="179374"/>
                </a:lnTo>
                <a:lnTo>
                  <a:pt x="55092" y="179755"/>
                </a:lnTo>
                <a:lnTo>
                  <a:pt x="60096" y="179755"/>
                </a:lnTo>
                <a:lnTo>
                  <a:pt x="71467" y="178872"/>
                </a:lnTo>
                <a:lnTo>
                  <a:pt x="81751" y="176222"/>
                </a:lnTo>
                <a:lnTo>
                  <a:pt x="90952" y="171804"/>
                </a:lnTo>
                <a:lnTo>
                  <a:pt x="93335" y="169989"/>
                </a:lnTo>
                <a:close/>
              </a:path>
              <a:path w="998220" h="180340">
                <a:moveTo>
                  <a:pt x="50330" y="0"/>
                </a:moveTo>
                <a:lnTo>
                  <a:pt x="14198" y="13373"/>
                </a:lnTo>
                <a:lnTo>
                  <a:pt x="0" y="52349"/>
                </a:lnTo>
                <a:lnTo>
                  <a:pt x="1600" y="58864"/>
                </a:lnTo>
                <a:lnTo>
                  <a:pt x="4825" y="64769"/>
                </a:lnTo>
                <a:lnTo>
                  <a:pt x="8026" y="70688"/>
                </a:lnTo>
                <a:lnTo>
                  <a:pt x="40097" y="94843"/>
                </a:lnTo>
                <a:lnTo>
                  <a:pt x="60288" y="106357"/>
                </a:lnTo>
                <a:lnTo>
                  <a:pt x="68106" y="110932"/>
                </a:lnTo>
                <a:lnTo>
                  <a:pt x="91655" y="137502"/>
                </a:lnTo>
                <a:lnTo>
                  <a:pt x="91655" y="149326"/>
                </a:lnTo>
                <a:lnTo>
                  <a:pt x="57429" y="169862"/>
                </a:lnTo>
                <a:lnTo>
                  <a:pt x="93502" y="169862"/>
                </a:lnTo>
                <a:lnTo>
                  <a:pt x="114211" y="131952"/>
                </a:lnTo>
                <a:lnTo>
                  <a:pt x="114089" y="124612"/>
                </a:lnTo>
                <a:lnTo>
                  <a:pt x="90534" y="92192"/>
                </a:lnTo>
                <a:lnTo>
                  <a:pt x="63004" y="76187"/>
                </a:lnTo>
                <a:lnTo>
                  <a:pt x="49588" y="68658"/>
                </a:lnTo>
                <a:lnTo>
                  <a:pt x="20154" y="41744"/>
                </a:lnTo>
                <a:lnTo>
                  <a:pt x="20154" y="29667"/>
                </a:lnTo>
                <a:lnTo>
                  <a:pt x="23025" y="23558"/>
                </a:lnTo>
                <a:lnTo>
                  <a:pt x="34518" y="12826"/>
                </a:lnTo>
                <a:lnTo>
                  <a:pt x="41795" y="10134"/>
                </a:lnTo>
                <a:lnTo>
                  <a:pt x="102806" y="10134"/>
                </a:lnTo>
                <a:lnTo>
                  <a:pt x="102806" y="9880"/>
                </a:lnTo>
                <a:lnTo>
                  <a:pt x="87426" y="9880"/>
                </a:lnTo>
                <a:lnTo>
                  <a:pt x="84086" y="8826"/>
                </a:lnTo>
                <a:lnTo>
                  <a:pt x="79362" y="6718"/>
                </a:lnTo>
                <a:lnTo>
                  <a:pt x="71789" y="3782"/>
                </a:lnTo>
                <a:lnTo>
                  <a:pt x="64427" y="1682"/>
                </a:lnTo>
                <a:lnTo>
                  <a:pt x="57273" y="421"/>
                </a:lnTo>
                <a:lnTo>
                  <a:pt x="50330" y="0"/>
                </a:lnTo>
                <a:close/>
              </a:path>
              <a:path w="998220" h="180340">
                <a:moveTo>
                  <a:pt x="102806" y="10134"/>
                </a:moveTo>
                <a:lnTo>
                  <a:pt x="58356" y="10134"/>
                </a:lnTo>
                <a:lnTo>
                  <a:pt x="65874" y="12128"/>
                </a:lnTo>
                <a:lnTo>
                  <a:pt x="80416" y="20078"/>
                </a:lnTo>
                <a:lnTo>
                  <a:pt x="98120" y="59448"/>
                </a:lnTo>
                <a:lnTo>
                  <a:pt x="102806" y="59448"/>
                </a:lnTo>
                <a:lnTo>
                  <a:pt x="102806" y="10134"/>
                </a:lnTo>
                <a:close/>
              </a:path>
              <a:path w="998220" h="180340">
                <a:moveTo>
                  <a:pt x="102806" y="0"/>
                </a:moveTo>
                <a:lnTo>
                  <a:pt x="98120" y="0"/>
                </a:lnTo>
                <a:lnTo>
                  <a:pt x="97269" y="3975"/>
                </a:lnTo>
                <a:lnTo>
                  <a:pt x="96151" y="6616"/>
                </a:lnTo>
                <a:lnTo>
                  <a:pt x="93357" y="9232"/>
                </a:lnTo>
                <a:lnTo>
                  <a:pt x="91566" y="9880"/>
                </a:lnTo>
                <a:lnTo>
                  <a:pt x="102806" y="9880"/>
                </a:lnTo>
                <a:lnTo>
                  <a:pt x="102806" y="0"/>
                </a:lnTo>
                <a:close/>
              </a:path>
              <a:path w="998220" h="180340">
                <a:moveTo>
                  <a:pt x="276047" y="3924"/>
                </a:moveTo>
                <a:lnTo>
                  <a:pt x="143586" y="3924"/>
                </a:lnTo>
                <a:lnTo>
                  <a:pt x="143586" y="8623"/>
                </a:lnTo>
                <a:lnTo>
                  <a:pt x="156768" y="8623"/>
                </a:lnTo>
                <a:lnTo>
                  <a:pt x="161836" y="10312"/>
                </a:lnTo>
                <a:lnTo>
                  <a:pt x="164884" y="13690"/>
                </a:lnTo>
                <a:lnTo>
                  <a:pt x="167081" y="16230"/>
                </a:lnTo>
                <a:lnTo>
                  <a:pt x="168186" y="22948"/>
                </a:lnTo>
                <a:lnTo>
                  <a:pt x="168107" y="154774"/>
                </a:lnTo>
                <a:lnTo>
                  <a:pt x="167690" y="159423"/>
                </a:lnTo>
                <a:lnTo>
                  <a:pt x="165747" y="164833"/>
                </a:lnTo>
                <a:lnTo>
                  <a:pt x="163906" y="166865"/>
                </a:lnTo>
                <a:lnTo>
                  <a:pt x="161201" y="168224"/>
                </a:lnTo>
                <a:lnTo>
                  <a:pt x="157568" y="170167"/>
                </a:lnTo>
                <a:lnTo>
                  <a:pt x="153720" y="171132"/>
                </a:lnTo>
                <a:lnTo>
                  <a:pt x="143586" y="171132"/>
                </a:lnTo>
                <a:lnTo>
                  <a:pt x="143586" y="175818"/>
                </a:lnTo>
                <a:lnTo>
                  <a:pt x="276047" y="175818"/>
                </a:lnTo>
                <a:lnTo>
                  <a:pt x="279276" y="166446"/>
                </a:lnTo>
                <a:lnTo>
                  <a:pt x="201980" y="166446"/>
                </a:lnTo>
                <a:lnTo>
                  <a:pt x="198767" y="165950"/>
                </a:lnTo>
                <a:lnTo>
                  <a:pt x="192519" y="90512"/>
                </a:lnTo>
                <a:lnTo>
                  <a:pt x="261975" y="90512"/>
                </a:lnTo>
                <a:lnTo>
                  <a:pt x="261975" y="81254"/>
                </a:lnTo>
                <a:lnTo>
                  <a:pt x="192519" y="81254"/>
                </a:lnTo>
                <a:lnTo>
                  <a:pt x="192519" y="13309"/>
                </a:lnTo>
                <a:lnTo>
                  <a:pt x="276522" y="13309"/>
                </a:lnTo>
                <a:lnTo>
                  <a:pt x="276047" y="3924"/>
                </a:lnTo>
                <a:close/>
              </a:path>
              <a:path w="998220" h="180340">
                <a:moveTo>
                  <a:pt x="290893" y="132727"/>
                </a:moveTo>
                <a:lnTo>
                  <a:pt x="285813" y="132727"/>
                </a:lnTo>
                <a:lnTo>
                  <a:pt x="281720" y="140152"/>
                </a:lnTo>
                <a:lnTo>
                  <a:pt x="277672" y="146577"/>
                </a:lnTo>
                <a:lnTo>
                  <a:pt x="245579" y="166446"/>
                </a:lnTo>
                <a:lnTo>
                  <a:pt x="279276" y="166446"/>
                </a:lnTo>
                <a:lnTo>
                  <a:pt x="290893" y="132727"/>
                </a:lnTo>
                <a:close/>
              </a:path>
              <a:path w="998220" h="180340">
                <a:moveTo>
                  <a:pt x="261975" y="90512"/>
                </a:moveTo>
                <a:lnTo>
                  <a:pt x="237477" y="90512"/>
                </a:lnTo>
                <a:lnTo>
                  <a:pt x="242798" y="91351"/>
                </a:lnTo>
                <a:lnTo>
                  <a:pt x="249732" y="94741"/>
                </a:lnTo>
                <a:lnTo>
                  <a:pt x="257289" y="116116"/>
                </a:lnTo>
                <a:lnTo>
                  <a:pt x="261975" y="116116"/>
                </a:lnTo>
                <a:lnTo>
                  <a:pt x="261975" y="90512"/>
                </a:lnTo>
                <a:close/>
              </a:path>
              <a:path w="998220" h="180340">
                <a:moveTo>
                  <a:pt x="261975" y="56286"/>
                </a:moveTo>
                <a:lnTo>
                  <a:pt x="257289" y="56286"/>
                </a:lnTo>
                <a:lnTo>
                  <a:pt x="256781" y="66090"/>
                </a:lnTo>
                <a:lnTo>
                  <a:pt x="254330" y="72936"/>
                </a:lnTo>
                <a:lnTo>
                  <a:pt x="249936" y="76822"/>
                </a:lnTo>
                <a:lnTo>
                  <a:pt x="246646" y="79781"/>
                </a:lnTo>
                <a:lnTo>
                  <a:pt x="240093" y="81254"/>
                </a:lnTo>
                <a:lnTo>
                  <a:pt x="261975" y="81254"/>
                </a:lnTo>
                <a:lnTo>
                  <a:pt x="261975" y="56286"/>
                </a:lnTo>
                <a:close/>
              </a:path>
              <a:path w="998220" h="180340">
                <a:moveTo>
                  <a:pt x="276522" y="13309"/>
                </a:moveTo>
                <a:lnTo>
                  <a:pt x="248208" y="13309"/>
                </a:lnTo>
                <a:lnTo>
                  <a:pt x="254165" y="13944"/>
                </a:lnTo>
                <a:lnTo>
                  <a:pt x="257543" y="15214"/>
                </a:lnTo>
                <a:lnTo>
                  <a:pt x="273011" y="41579"/>
                </a:lnTo>
                <a:lnTo>
                  <a:pt x="277952" y="41579"/>
                </a:lnTo>
                <a:lnTo>
                  <a:pt x="276522" y="13309"/>
                </a:lnTo>
                <a:close/>
              </a:path>
              <a:path w="998220" h="180340">
                <a:moveTo>
                  <a:pt x="394030" y="3924"/>
                </a:moveTo>
                <a:lnTo>
                  <a:pt x="316191" y="3924"/>
                </a:lnTo>
                <a:lnTo>
                  <a:pt x="316191" y="8623"/>
                </a:lnTo>
                <a:lnTo>
                  <a:pt x="329158" y="8623"/>
                </a:lnTo>
                <a:lnTo>
                  <a:pt x="334060" y="10477"/>
                </a:lnTo>
                <a:lnTo>
                  <a:pt x="337362" y="14198"/>
                </a:lnTo>
                <a:lnTo>
                  <a:pt x="339725" y="16903"/>
                </a:lnTo>
                <a:lnTo>
                  <a:pt x="340906" y="23621"/>
                </a:lnTo>
                <a:lnTo>
                  <a:pt x="340906" y="155079"/>
                </a:lnTo>
                <a:lnTo>
                  <a:pt x="340029" y="161328"/>
                </a:lnTo>
                <a:lnTo>
                  <a:pt x="335114" y="168770"/>
                </a:lnTo>
                <a:lnTo>
                  <a:pt x="329920" y="171132"/>
                </a:lnTo>
                <a:lnTo>
                  <a:pt x="316191" y="171132"/>
                </a:lnTo>
                <a:lnTo>
                  <a:pt x="316191" y="175818"/>
                </a:lnTo>
                <a:lnTo>
                  <a:pt x="449287" y="175818"/>
                </a:lnTo>
                <a:lnTo>
                  <a:pt x="452723" y="164922"/>
                </a:lnTo>
                <a:lnTo>
                  <a:pt x="380669" y="164922"/>
                </a:lnTo>
                <a:lnTo>
                  <a:pt x="374078" y="164503"/>
                </a:lnTo>
                <a:lnTo>
                  <a:pt x="365252" y="152285"/>
                </a:lnTo>
                <a:lnTo>
                  <a:pt x="365252" y="27038"/>
                </a:lnTo>
                <a:lnTo>
                  <a:pt x="384898" y="8534"/>
                </a:lnTo>
                <a:lnTo>
                  <a:pt x="394030" y="8534"/>
                </a:lnTo>
                <a:lnTo>
                  <a:pt x="394030" y="3924"/>
                </a:lnTo>
                <a:close/>
              </a:path>
              <a:path w="998220" h="180340">
                <a:moveTo>
                  <a:pt x="459816" y="128282"/>
                </a:moveTo>
                <a:lnTo>
                  <a:pt x="437375" y="160070"/>
                </a:lnTo>
                <a:lnTo>
                  <a:pt x="404291" y="164922"/>
                </a:lnTo>
                <a:lnTo>
                  <a:pt x="452723" y="164922"/>
                </a:lnTo>
                <a:lnTo>
                  <a:pt x="463994" y="129171"/>
                </a:lnTo>
                <a:lnTo>
                  <a:pt x="459816" y="128282"/>
                </a:lnTo>
                <a:close/>
              </a:path>
              <a:path w="998220" h="180340">
                <a:moveTo>
                  <a:pt x="394030" y="8534"/>
                </a:moveTo>
                <a:lnTo>
                  <a:pt x="384898" y="8534"/>
                </a:lnTo>
                <a:lnTo>
                  <a:pt x="394030" y="8623"/>
                </a:lnTo>
                <a:close/>
              </a:path>
              <a:path w="998220" h="180340">
                <a:moveTo>
                  <a:pt x="621677" y="3924"/>
                </a:moveTo>
                <a:lnTo>
                  <a:pt x="489203" y="3924"/>
                </a:lnTo>
                <a:lnTo>
                  <a:pt x="489203" y="8623"/>
                </a:lnTo>
                <a:lnTo>
                  <a:pt x="502386" y="8623"/>
                </a:lnTo>
                <a:lnTo>
                  <a:pt x="507453" y="10312"/>
                </a:lnTo>
                <a:lnTo>
                  <a:pt x="510501" y="13690"/>
                </a:lnTo>
                <a:lnTo>
                  <a:pt x="512698" y="16230"/>
                </a:lnTo>
                <a:lnTo>
                  <a:pt x="513791" y="22948"/>
                </a:lnTo>
                <a:lnTo>
                  <a:pt x="513714" y="154774"/>
                </a:lnTo>
                <a:lnTo>
                  <a:pt x="513308" y="159423"/>
                </a:lnTo>
                <a:lnTo>
                  <a:pt x="511365" y="164833"/>
                </a:lnTo>
                <a:lnTo>
                  <a:pt x="509523" y="166865"/>
                </a:lnTo>
                <a:lnTo>
                  <a:pt x="506831" y="168224"/>
                </a:lnTo>
                <a:lnTo>
                  <a:pt x="503186" y="170167"/>
                </a:lnTo>
                <a:lnTo>
                  <a:pt x="499351" y="171132"/>
                </a:lnTo>
                <a:lnTo>
                  <a:pt x="489203" y="171132"/>
                </a:lnTo>
                <a:lnTo>
                  <a:pt x="489203" y="175818"/>
                </a:lnTo>
                <a:lnTo>
                  <a:pt x="621677" y="175818"/>
                </a:lnTo>
                <a:lnTo>
                  <a:pt x="624901" y="166446"/>
                </a:lnTo>
                <a:lnTo>
                  <a:pt x="547598" y="166446"/>
                </a:lnTo>
                <a:lnTo>
                  <a:pt x="544385" y="165950"/>
                </a:lnTo>
                <a:lnTo>
                  <a:pt x="538137" y="90512"/>
                </a:lnTo>
                <a:lnTo>
                  <a:pt x="607606" y="90512"/>
                </a:lnTo>
                <a:lnTo>
                  <a:pt x="607606" y="81254"/>
                </a:lnTo>
                <a:lnTo>
                  <a:pt x="538137" y="81254"/>
                </a:lnTo>
                <a:lnTo>
                  <a:pt x="538137" y="13309"/>
                </a:lnTo>
                <a:lnTo>
                  <a:pt x="622152" y="13309"/>
                </a:lnTo>
                <a:lnTo>
                  <a:pt x="621677" y="3924"/>
                </a:lnTo>
                <a:close/>
              </a:path>
              <a:path w="998220" h="180340">
                <a:moveTo>
                  <a:pt x="636498" y="132727"/>
                </a:moveTo>
                <a:lnTo>
                  <a:pt x="631431" y="132727"/>
                </a:lnTo>
                <a:lnTo>
                  <a:pt x="627332" y="140152"/>
                </a:lnTo>
                <a:lnTo>
                  <a:pt x="623285" y="146577"/>
                </a:lnTo>
                <a:lnTo>
                  <a:pt x="591210" y="166446"/>
                </a:lnTo>
                <a:lnTo>
                  <a:pt x="624901" y="166446"/>
                </a:lnTo>
                <a:lnTo>
                  <a:pt x="636498" y="132727"/>
                </a:lnTo>
                <a:close/>
              </a:path>
              <a:path w="998220" h="180340">
                <a:moveTo>
                  <a:pt x="607606" y="90512"/>
                </a:moveTo>
                <a:lnTo>
                  <a:pt x="583095" y="90512"/>
                </a:lnTo>
                <a:lnTo>
                  <a:pt x="588416" y="91351"/>
                </a:lnTo>
                <a:lnTo>
                  <a:pt x="595350" y="94741"/>
                </a:lnTo>
                <a:lnTo>
                  <a:pt x="602919" y="116116"/>
                </a:lnTo>
                <a:lnTo>
                  <a:pt x="607606" y="116116"/>
                </a:lnTo>
                <a:lnTo>
                  <a:pt x="607606" y="90512"/>
                </a:lnTo>
                <a:close/>
              </a:path>
              <a:path w="998220" h="180340">
                <a:moveTo>
                  <a:pt x="607606" y="56286"/>
                </a:moveTo>
                <a:lnTo>
                  <a:pt x="602919" y="56286"/>
                </a:lnTo>
                <a:lnTo>
                  <a:pt x="602411" y="66090"/>
                </a:lnTo>
                <a:lnTo>
                  <a:pt x="599948" y="72936"/>
                </a:lnTo>
                <a:lnTo>
                  <a:pt x="595553" y="76822"/>
                </a:lnTo>
                <a:lnTo>
                  <a:pt x="592264" y="79781"/>
                </a:lnTo>
                <a:lnTo>
                  <a:pt x="585711" y="81254"/>
                </a:lnTo>
                <a:lnTo>
                  <a:pt x="607606" y="81254"/>
                </a:lnTo>
                <a:lnTo>
                  <a:pt x="607606" y="56286"/>
                </a:lnTo>
                <a:close/>
              </a:path>
              <a:path w="998220" h="180340">
                <a:moveTo>
                  <a:pt x="622152" y="13309"/>
                </a:moveTo>
                <a:lnTo>
                  <a:pt x="593826" y="13309"/>
                </a:lnTo>
                <a:lnTo>
                  <a:pt x="599782" y="13944"/>
                </a:lnTo>
                <a:lnTo>
                  <a:pt x="603161" y="15214"/>
                </a:lnTo>
                <a:lnTo>
                  <a:pt x="618629" y="41579"/>
                </a:lnTo>
                <a:lnTo>
                  <a:pt x="623582" y="41579"/>
                </a:lnTo>
                <a:lnTo>
                  <a:pt x="622152" y="13309"/>
                </a:lnTo>
                <a:close/>
              </a:path>
              <a:path w="998220" h="180340">
                <a:moveTo>
                  <a:pt x="754024" y="0"/>
                </a:moveTo>
                <a:lnTo>
                  <a:pt x="709853" y="11849"/>
                </a:lnTo>
                <a:lnTo>
                  <a:pt x="678103" y="45250"/>
                </a:lnTo>
                <a:lnTo>
                  <a:pt x="666572" y="92532"/>
                </a:lnTo>
                <a:lnTo>
                  <a:pt x="667663" y="107983"/>
                </a:lnTo>
                <a:lnTo>
                  <a:pt x="684060" y="148056"/>
                </a:lnTo>
                <a:lnTo>
                  <a:pt x="730069" y="177774"/>
                </a:lnTo>
                <a:lnTo>
                  <a:pt x="750227" y="179755"/>
                </a:lnTo>
                <a:lnTo>
                  <a:pt x="761673" y="179089"/>
                </a:lnTo>
                <a:lnTo>
                  <a:pt x="772313" y="177090"/>
                </a:lnTo>
                <a:lnTo>
                  <a:pt x="782147" y="173760"/>
                </a:lnTo>
                <a:lnTo>
                  <a:pt x="791171" y="169100"/>
                </a:lnTo>
                <a:lnTo>
                  <a:pt x="791868" y="168592"/>
                </a:lnTo>
                <a:lnTo>
                  <a:pt x="759739" y="168592"/>
                </a:lnTo>
                <a:lnTo>
                  <a:pt x="750373" y="168023"/>
                </a:lnTo>
                <a:lnTo>
                  <a:pt x="712311" y="148350"/>
                </a:lnTo>
                <a:lnTo>
                  <a:pt x="695931" y="104064"/>
                </a:lnTo>
                <a:lnTo>
                  <a:pt x="695464" y="92786"/>
                </a:lnTo>
                <a:lnTo>
                  <a:pt x="695960" y="79235"/>
                </a:lnTo>
                <a:lnTo>
                  <a:pt x="707719" y="36643"/>
                </a:lnTo>
                <a:lnTo>
                  <a:pt x="739770" y="11301"/>
                </a:lnTo>
                <a:lnTo>
                  <a:pt x="756056" y="9131"/>
                </a:lnTo>
                <a:lnTo>
                  <a:pt x="790790" y="9131"/>
                </a:lnTo>
                <a:lnTo>
                  <a:pt x="781699" y="5138"/>
                </a:lnTo>
                <a:lnTo>
                  <a:pt x="772541" y="2284"/>
                </a:lnTo>
                <a:lnTo>
                  <a:pt x="763316" y="571"/>
                </a:lnTo>
                <a:lnTo>
                  <a:pt x="754024" y="0"/>
                </a:lnTo>
                <a:close/>
              </a:path>
              <a:path w="998220" h="180340">
                <a:moveTo>
                  <a:pt x="817410" y="132968"/>
                </a:moveTo>
                <a:lnTo>
                  <a:pt x="789266" y="161429"/>
                </a:lnTo>
                <a:lnTo>
                  <a:pt x="759739" y="168592"/>
                </a:lnTo>
                <a:lnTo>
                  <a:pt x="791868" y="168592"/>
                </a:lnTo>
                <a:lnTo>
                  <a:pt x="799522" y="163008"/>
                </a:lnTo>
                <a:lnTo>
                  <a:pt x="807335" y="155381"/>
                </a:lnTo>
                <a:lnTo>
                  <a:pt x="814610" y="146215"/>
                </a:lnTo>
                <a:lnTo>
                  <a:pt x="821347" y="135508"/>
                </a:lnTo>
                <a:lnTo>
                  <a:pt x="817410" y="132968"/>
                </a:lnTo>
                <a:close/>
              </a:path>
              <a:path w="998220" h="180340">
                <a:moveTo>
                  <a:pt x="790790" y="9131"/>
                </a:moveTo>
                <a:lnTo>
                  <a:pt x="756056" y="9131"/>
                </a:lnTo>
                <a:lnTo>
                  <a:pt x="765900" y="9852"/>
                </a:lnTo>
                <a:lnTo>
                  <a:pt x="775012" y="12015"/>
                </a:lnTo>
                <a:lnTo>
                  <a:pt x="809132" y="46241"/>
                </a:lnTo>
                <a:lnTo>
                  <a:pt x="813485" y="58445"/>
                </a:lnTo>
                <a:lnTo>
                  <a:pt x="817410" y="58445"/>
                </a:lnTo>
                <a:lnTo>
                  <a:pt x="814285" y="11912"/>
                </a:lnTo>
                <a:lnTo>
                  <a:pt x="796874" y="11912"/>
                </a:lnTo>
                <a:lnTo>
                  <a:pt x="794346" y="10985"/>
                </a:lnTo>
                <a:lnTo>
                  <a:pt x="790790" y="9131"/>
                </a:lnTo>
                <a:close/>
              </a:path>
              <a:path w="998220" h="180340">
                <a:moveTo>
                  <a:pt x="813485" y="0"/>
                </a:moveTo>
                <a:lnTo>
                  <a:pt x="809053" y="0"/>
                </a:lnTo>
                <a:lnTo>
                  <a:pt x="808113" y="4051"/>
                </a:lnTo>
                <a:lnTo>
                  <a:pt x="806551" y="7226"/>
                </a:lnTo>
                <a:lnTo>
                  <a:pt x="804354" y="9499"/>
                </a:lnTo>
                <a:lnTo>
                  <a:pt x="802665" y="11112"/>
                </a:lnTo>
                <a:lnTo>
                  <a:pt x="800684" y="11912"/>
                </a:lnTo>
                <a:lnTo>
                  <a:pt x="814285" y="11912"/>
                </a:lnTo>
                <a:lnTo>
                  <a:pt x="813485" y="0"/>
                </a:lnTo>
                <a:close/>
              </a:path>
              <a:path w="998220" h="180340">
                <a:moveTo>
                  <a:pt x="961339" y="171132"/>
                </a:moveTo>
                <a:lnTo>
                  <a:pt x="888453" y="171132"/>
                </a:lnTo>
                <a:lnTo>
                  <a:pt x="888453" y="175818"/>
                </a:lnTo>
                <a:lnTo>
                  <a:pt x="961339" y="175818"/>
                </a:lnTo>
                <a:lnTo>
                  <a:pt x="961339" y="171132"/>
                </a:lnTo>
                <a:close/>
              </a:path>
              <a:path w="998220" h="180340">
                <a:moveTo>
                  <a:pt x="937132" y="14706"/>
                </a:moveTo>
                <a:lnTo>
                  <a:pt x="912799" y="14706"/>
                </a:lnTo>
                <a:lnTo>
                  <a:pt x="912799" y="155676"/>
                </a:lnTo>
                <a:lnTo>
                  <a:pt x="911860" y="161836"/>
                </a:lnTo>
                <a:lnTo>
                  <a:pt x="906957" y="168935"/>
                </a:lnTo>
                <a:lnTo>
                  <a:pt x="901801" y="171132"/>
                </a:lnTo>
                <a:lnTo>
                  <a:pt x="948702" y="171132"/>
                </a:lnTo>
                <a:lnTo>
                  <a:pt x="943762" y="169354"/>
                </a:lnTo>
                <a:lnTo>
                  <a:pt x="940549" y="165811"/>
                </a:lnTo>
                <a:lnTo>
                  <a:pt x="938276" y="163194"/>
                </a:lnTo>
                <a:lnTo>
                  <a:pt x="937132" y="156603"/>
                </a:lnTo>
                <a:lnTo>
                  <a:pt x="937132" y="14706"/>
                </a:lnTo>
                <a:close/>
              </a:path>
              <a:path w="998220" h="180340">
                <a:moveTo>
                  <a:pt x="995705" y="3924"/>
                </a:moveTo>
                <a:lnTo>
                  <a:pt x="855370" y="3924"/>
                </a:lnTo>
                <a:lnTo>
                  <a:pt x="853338" y="44246"/>
                </a:lnTo>
                <a:lnTo>
                  <a:pt x="858151" y="44246"/>
                </a:lnTo>
                <a:lnTo>
                  <a:pt x="858748" y="36461"/>
                </a:lnTo>
                <a:lnTo>
                  <a:pt x="860602" y="30302"/>
                </a:lnTo>
                <a:lnTo>
                  <a:pt x="884097" y="14706"/>
                </a:lnTo>
                <a:lnTo>
                  <a:pt x="996211" y="14706"/>
                </a:lnTo>
                <a:lnTo>
                  <a:pt x="995705" y="3924"/>
                </a:lnTo>
                <a:close/>
              </a:path>
              <a:path w="998220" h="180340">
                <a:moveTo>
                  <a:pt x="996211" y="14706"/>
                </a:moveTo>
                <a:lnTo>
                  <a:pt x="968438" y="14706"/>
                </a:lnTo>
                <a:lnTo>
                  <a:pt x="974166" y="15862"/>
                </a:lnTo>
                <a:lnTo>
                  <a:pt x="982865" y="20510"/>
                </a:lnTo>
                <a:lnTo>
                  <a:pt x="986358" y="24129"/>
                </a:lnTo>
                <a:lnTo>
                  <a:pt x="990587" y="32067"/>
                </a:lnTo>
                <a:lnTo>
                  <a:pt x="991857" y="37134"/>
                </a:lnTo>
                <a:lnTo>
                  <a:pt x="992784" y="44246"/>
                </a:lnTo>
                <a:lnTo>
                  <a:pt x="997597" y="44246"/>
                </a:lnTo>
                <a:lnTo>
                  <a:pt x="996211" y="147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74075" y="9165064"/>
            <a:ext cx="493395" cy="180340"/>
          </a:xfrm>
          <a:custGeom>
            <a:avLst/>
            <a:gdLst/>
            <a:ahLst/>
            <a:cxnLst/>
            <a:rect l="l" t="t" r="r" b="b"/>
            <a:pathLst>
              <a:path w="493395" h="180340">
                <a:moveTo>
                  <a:pt x="0" y="2006"/>
                </a:moveTo>
                <a:lnTo>
                  <a:pt x="1160" y="22046"/>
                </a:lnTo>
                <a:lnTo>
                  <a:pt x="1760" y="41062"/>
                </a:lnTo>
                <a:lnTo>
                  <a:pt x="1959" y="64000"/>
                </a:lnTo>
                <a:lnTo>
                  <a:pt x="2082" y="109520"/>
                </a:lnTo>
                <a:lnTo>
                  <a:pt x="2348" y="121108"/>
                </a:lnTo>
                <a:lnTo>
                  <a:pt x="26041" y="167109"/>
                </a:lnTo>
                <a:lnTo>
                  <a:pt x="74015" y="179743"/>
                </a:lnTo>
                <a:lnTo>
                  <a:pt x="93290" y="178194"/>
                </a:lnTo>
                <a:lnTo>
                  <a:pt x="108502" y="173956"/>
                </a:lnTo>
                <a:lnTo>
                  <a:pt x="120314" y="167639"/>
                </a:lnTo>
                <a:lnTo>
                  <a:pt x="122045" y="166154"/>
                </a:lnTo>
                <a:lnTo>
                  <a:pt x="78549" y="166154"/>
                </a:lnTo>
                <a:lnTo>
                  <a:pt x="66690" y="165012"/>
                </a:lnTo>
                <a:lnTo>
                  <a:pt x="32285" y="139410"/>
                </a:lnTo>
                <a:lnTo>
                  <a:pt x="27231" y="90881"/>
                </a:lnTo>
                <a:lnTo>
                  <a:pt x="27226" y="77062"/>
                </a:lnTo>
                <a:lnTo>
                  <a:pt x="27473" y="55441"/>
                </a:lnTo>
                <a:lnTo>
                  <a:pt x="28144" y="28630"/>
                </a:lnTo>
                <a:lnTo>
                  <a:pt x="29377" y="3517"/>
                </a:lnTo>
                <a:lnTo>
                  <a:pt x="10312" y="3517"/>
                </a:lnTo>
                <a:lnTo>
                  <a:pt x="0" y="2006"/>
                </a:lnTo>
                <a:close/>
              </a:path>
              <a:path w="493395" h="180340">
                <a:moveTo>
                  <a:pt x="128892" y="2006"/>
                </a:moveTo>
                <a:lnTo>
                  <a:pt x="130502" y="19369"/>
                </a:lnTo>
                <a:lnTo>
                  <a:pt x="131594" y="42322"/>
                </a:lnTo>
                <a:lnTo>
                  <a:pt x="132214" y="64000"/>
                </a:lnTo>
                <a:lnTo>
                  <a:pt x="132307" y="85887"/>
                </a:lnTo>
                <a:lnTo>
                  <a:pt x="131781" y="99409"/>
                </a:lnTo>
                <a:lnTo>
                  <a:pt x="117874" y="150011"/>
                </a:lnTo>
                <a:lnTo>
                  <a:pt x="78549" y="166154"/>
                </a:lnTo>
                <a:lnTo>
                  <a:pt x="122045" y="166154"/>
                </a:lnTo>
                <a:lnTo>
                  <a:pt x="144784" y="128016"/>
                </a:lnTo>
                <a:lnTo>
                  <a:pt x="147746" y="64000"/>
                </a:lnTo>
                <a:lnTo>
                  <a:pt x="148396" y="42322"/>
                </a:lnTo>
                <a:lnTo>
                  <a:pt x="148468" y="40528"/>
                </a:lnTo>
                <a:lnTo>
                  <a:pt x="149752" y="20318"/>
                </a:lnTo>
                <a:lnTo>
                  <a:pt x="151633" y="3517"/>
                </a:lnTo>
                <a:lnTo>
                  <a:pt x="134937" y="3517"/>
                </a:lnTo>
                <a:lnTo>
                  <a:pt x="132156" y="2768"/>
                </a:lnTo>
                <a:lnTo>
                  <a:pt x="128892" y="2006"/>
                </a:lnTo>
                <a:close/>
              </a:path>
              <a:path w="493395" h="180340">
                <a:moveTo>
                  <a:pt x="29451" y="2006"/>
                </a:moveTo>
                <a:lnTo>
                  <a:pt x="25171" y="2768"/>
                </a:lnTo>
                <a:lnTo>
                  <a:pt x="20383" y="3517"/>
                </a:lnTo>
                <a:lnTo>
                  <a:pt x="29377" y="3517"/>
                </a:lnTo>
                <a:lnTo>
                  <a:pt x="29451" y="2006"/>
                </a:lnTo>
                <a:close/>
              </a:path>
              <a:path w="493395" h="180340">
                <a:moveTo>
                  <a:pt x="151803" y="2006"/>
                </a:moveTo>
                <a:lnTo>
                  <a:pt x="148780" y="2768"/>
                </a:lnTo>
                <a:lnTo>
                  <a:pt x="146265" y="3517"/>
                </a:lnTo>
                <a:lnTo>
                  <a:pt x="151633" y="3517"/>
                </a:lnTo>
                <a:lnTo>
                  <a:pt x="151803" y="2006"/>
                </a:lnTo>
                <a:close/>
              </a:path>
              <a:path w="493395" h="180340">
                <a:moveTo>
                  <a:pt x="203657" y="141732"/>
                </a:moveTo>
                <a:lnTo>
                  <a:pt x="200393" y="141732"/>
                </a:lnTo>
                <a:lnTo>
                  <a:pt x="200041" y="146461"/>
                </a:lnTo>
                <a:lnTo>
                  <a:pt x="199631" y="152565"/>
                </a:lnTo>
                <a:lnTo>
                  <a:pt x="195859" y="165404"/>
                </a:lnTo>
                <a:lnTo>
                  <a:pt x="206205" y="171709"/>
                </a:lnTo>
                <a:lnTo>
                  <a:pt x="217446" y="176007"/>
                </a:lnTo>
                <a:lnTo>
                  <a:pt x="229349" y="178465"/>
                </a:lnTo>
                <a:lnTo>
                  <a:pt x="241681" y="179247"/>
                </a:lnTo>
                <a:lnTo>
                  <a:pt x="270455" y="174157"/>
                </a:lnTo>
                <a:lnTo>
                  <a:pt x="279753" y="167919"/>
                </a:lnTo>
                <a:lnTo>
                  <a:pt x="245706" y="167919"/>
                </a:lnTo>
                <a:lnTo>
                  <a:pt x="231773" y="165951"/>
                </a:lnTo>
                <a:lnTo>
                  <a:pt x="219962" y="160488"/>
                </a:lnTo>
                <a:lnTo>
                  <a:pt x="210511" y="152194"/>
                </a:lnTo>
                <a:lnTo>
                  <a:pt x="203657" y="141732"/>
                </a:lnTo>
                <a:close/>
              </a:path>
              <a:path w="493395" h="180340">
                <a:moveTo>
                  <a:pt x="255524" y="0"/>
                </a:moveTo>
                <a:lnTo>
                  <a:pt x="234258" y="3063"/>
                </a:lnTo>
                <a:lnTo>
                  <a:pt x="216438" y="12238"/>
                </a:lnTo>
                <a:lnTo>
                  <a:pt x="204187" y="27501"/>
                </a:lnTo>
                <a:lnTo>
                  <a:pt x="199631" y="48831"/>
                </a:lnTo>
                <a:lnTo>
                  <a:pt x="200394" y="57604"/>
                </a:lnTo>
                <a:lnTo>
                  <a:pt x="234102" y="92267"/>
                </a:lnTo>
                <a:lnTo>
                  <a:pt x="251752" y="99695"/>
                </a:lnTo>
                <a:lnTo>
                  <a:pt x="263744" y="105122"/>
                </a:lnTo>
                <a:lnTo>
                  <a:pt x="273685" y="111966"/>
                </a:lnTo>
                <a:lnTo>
                  <a:pt x="280462" y="121358"/>
                </a:lnTo>
                <a:lnTo>
                  <a:pt x="282968" y="134429"/>
                </a:lnTo>
                <a:lnTo>
                  <a:pt x="280863" y="146461"/>
                </a:lnTo>
                <a:lnTo>
                  <a:pt x="274248" y="157218"/>
                </a:lnTo>
                <a:lnTo>
                  <a:pt x="262678" y="164952"/>
                </a:lnTo>
                <a:lnTo>
                  <a:pt x="245706" y="167919"/>
                </a:lnTo>
                <a:lnTo>
                  <a:pt x="279753" y="167919"/>
                </a:lnTo>
                <a:lnTo>
                  <a:pt x="290074" y="160994"/>
                </a:lnTo>
                <a:lnTo>
                  <a:pt x="301292" y="142921"/>
                </a:lnTo>
                <a:lnTo>
                  <a:pt x="304863" y="123101"/>
                </a:lnTo>
                <a:lnTo>
                  <a:pt x="304289" y="115341"/>
                </a:lnTo>
                <a:lnTo>
                  <a:pt x="277236" y="82288"/>
                </a:lnTo>
                <a:lnTo>
                  <a:pt x="249732" y="71247"/>
                </a:lnTo>
                <a:lnTo>
                  <a:pt x="239714" y="66959"/>
                </a:lnTo>
                <a:lnTo>
                  <a:pt x="230192" y="60952"/>
                </a:lnTo>
                <a:lnTo>
                  <a:pt x="223077" y="52160"/>
                </a:lnTo>
                <a:lnTo>
                  <a:pt x="220281" y="39522"/>
                </a:lnTo>
                <a:lnTo>
                  <a:pt x="221456" y="31279"/>
                </a:lnTo>
                <a:lnTo>
                  <a:pt x="226099" y="21739"/>
                </a:lnTo>
                <a:lnTo>
                  <a:pt x="235888" y="13851"/>
                </a:lnTo>
                <a:lnTo>
                  <a:pt x="252501" y="10566"/>
                </a:lnTo>
                <a:lnTo>
                  <a:pt x="296450" y="10566"/>
                </a:lnTo>
                <a:lnTo>
                  <a:pt x="291846" y="8068"/>
                </a:lnTo>
                <a:lnTo>
                  <a:pt x="282019" y="4276"/>
                </a:lnTo>
                <a:lnTo>
                  <a:pt x="269644" y="1241"/>
                </a:lnTo>
                <a:lnTo>
                  <a:pt x="255524" y="0"/>
                </a:lnTo>
                <a:close/>
              </a:path>
              <a:path w="493395" h="180340">
                <a:moveTo>
                  <a:pt x="296450" y="10566"/>
                </a:moveTo>
                <a:lnTo>
                  <a:pt x="252501" y="10566"/>
                </a:lnTo>
                <a:lnTo>
                  <a:pt x="267282" y="12880"/>
                </a:lnTo>
                <a:lnTo>
                  <a:pt x="277460" y="18689"/>
                </a:lnTo>
                <a:lnTo>
                  <a:pt x="283908" y="26291"/>
                </a:lnTo>
                <a:lnTo>
                  <a:pt x="287502" y="33985"/>
                </a:lnTo>
                <a:lnTo>
                  <a:pt x="291020" y="33985"/>
                </a:lnTo>
                <a:lnTo>
                  <a:pt x="291769" y="25425"/>
                </a:lnTo>
                <a:lnTo>
                  <a:pt x="296303" y="15354"/>
                </a:lnTo>
                <a:lnTo>
                  <a:pt x="298323" y="11582"/>
                </a:lnTo>
                <a:lnTo>
                  <a:pt x="296450" y="10566"/>
                </a:lnTo>
                <a:close/>
              </a:path>
              <a:path w="493395" h="180340">
                <a:moveTo>
                  <a:pt x="405828" y="0"/>
                </a:moveTo>
                <a:lnTo>
                  <a:pt x="389318" y="39783"/>
                </a:lnTo>
                <a:lnTo>
                  <a:pt x="368750" y="86788"/>
                </a:lnTo>
                <a:lnTo>
                  <a:pt x="347335" y="134456"/>
                </a:lnTo>
                <a:lnTo>
                  <a:pt x="328282" y="176225"/>
                </a:lnTo>
                <a:lnTo>
                  <a:pt x="331558" y="175717"/>
                </a:lnTo>
                <a:lnTo>
                  <a:pt x="334581" y="174713"/>
                </a:lnTo>
                <a:lnTo>
                  <a:pt x="350121" y="174713"/>
                </a:lnTo>
                <a:lnTo>
                  <a:pt x="356135" y="154061"/>
                </a:lnTo>
                <a:lnTo>
                  <a:pt x="362615" y="135599"/>
                </a:lnTo>
                <a:lnTo>
                  <a:pt x="368482" y="120959"/>
                </a:lnTo>
                <a:lnTo>
                  <a:pt x="373100" y="110261"/>
                </a:lnTo>
                <a:lnTo>
                  <a:pt x="463698" y="110261"/>
                </a:lnTo>
                <a:lnTo>
                  <a:pt x="462497" y="107557"/>
                </a:lnTo>
                <a:lnTo>
                  <a:pt x="458239" y="97675"/>
                </a:lnTo>
                <a:lnTo>
                  <a:pt x="378129" y="97675"/>
                </a:lnTo>
                <a:lnTo>
                  <a:pt x="404571" y="35242"/>
                </a:lnTo>
                <a:lnTo>
                  <a:pt x="431773" y="35242"/>
                </a:lnTo>
                <a:lnTo>
                  <a:pt x="417952" y="749"/>
                </a:lnTo>
                <a:lnTo>
                  <a:pt x="409346" y="749"/>
                </a:lnTo>
                <a:lnTo>
                  <a:pt x="407835" y="241"/>
                </a:lnTo>
                <a:lnTo>
                  <a:pt x="405828" y="0"/>
                </a:lnTo>
                <a:close/>
              </a:path>
              <a:path w="493395" h="180340">
                <a:moveTo>
                  <a:pt x="350121" y="174713"/>
                </a:moveTo>
                <a:lnTo>
                  <a:pt x="344144" y="174713"/>
                </a:lnTo>
                <a:lnTo>
                  <a:pt x="346659" y="175717"/>
                </a:lnTo>
                <a:lnTo>
                  <a:pt x="349681" y="176225"/>
                </a:lnTo>
                <a:lnTo>
                  <a:pt x="350121" y="174713"/>
                </a:lnTo>
                <a:close/>
              </a:path>
              <a:path w="493395" h="180340">
                <a:moveTo>
                  <a:pt x="463698" y="110261"/>
                </a:moveTo>
                <a:lnTo>
                  <a:pt x="436791" y="110261"/>
                </a:lnTo>
                <a:lnTo>
                  <a:pt x="442176" y="122164"/>
                </a:lnTo>
                <a:lnTo>
                  <a:pt x="448556" y="137109"/>
                </a:lnTo>
                <a:lnTo>
                  <a:pt x="455409" y="155120"/>
                </a:lnTo>
                <a:lnTo>
                  <a:pt x="462216" y="176225"/>
                </a:lnTo>
                <a:lnTo>
                  <a:pt x="471779" y="174713"/>
                </a:lnTo>
                <a:lnTo>
                  <a:pt x="492495" y="174713"/>
                </a:lnTo>
                <a:lnTo>
                  <a:pt x="483890" y="155699"/>
                </a:lnTo>
                <a:lnTo>
                  <a:pt x="463698" y="110261"/>
                </a:lnTo>
                <a:close/>
              </a:path>
              <a:path w="493395" h="180340">
                <a:moveTo>
                  <a:pt x="492495" y="174713"/>
                </a:moveTo>
                <a:lnTo>
                  <a:pt x="484619" y="174713"/>
                </a:lnTo>
                <a:lnTo>
                  <a:pt x="493179" y="176225"/>
                </a:lnTo>
                <a:lnTo>
                  <a:pt x="492495" y="174713"/>
                </a:lnTo>
                <a:close/>
              </a:path>
              <a:path w="493395" h="180340">
                <a:moveTo>
                  <a:pt x="431773" y="35242"/>
                </a:moveTo>
                <a:lnTo>
                  <a:pt x="404571" y="35242"/>
                </a:lnTo>
                <a:lnTo>
                  <a:pt x="431749" y="97675"/>
                </a:lnTo>
                <a:lnTo>
                  <a:pt x="458239" y="97675"/>
                </a:lnTo>
                <a:lnTo>
                  <a:pt x="437563" y="49693"/>
                </a:lnTo>
                <a:lnTo>
                  <a:pt x="431773" y="35242"/>
                </a:lnTo>
                <a:close/>
              </a:path>
              <a:path w="493395" h="180340">
                <a:moveTo>
                  <a:pt x="417652" y="0"/>
                </a:moveTo>
                <a:lnTo>
                  <a:pt x="415632" y="495"/>
                </a:lnTo>
                <a:lnTo>
                  <a:pt x="414388" y="749"/>
                </a:lnTo>
                <a:lnTo>
                  <a:pt x="417952" y="749"/>
                </a:lnTo>
                <a:lnTo>
                  <a:pt x="417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07258" y="9061891"/>
            <a:ext cx="292220" cy="27741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8120" y="916593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5" h="38734">
                <a:moveTo>
                  <a:pt x="19088" y="0"/>
                </a:moveTo>
                <a:lnTo>
                  <a:pt x="11696" y="1469"/>
                </a:lnTo>
                <a:lnTo>
                  <a:pt x="5624" y="5519"/>
                </a:lnTo>
                <a:lnTo>
                  <a:pt x="1512" y="11610"/>
                </a:lnTo>
                <a:lnTo>
                  <a:pt x="0" y="19202"/>
                </a:lnTo>
                <a:lnTo>
                  <a:pt x="1499" y="26744"/>
                </a:lnTo>
                <a:lnTo>
                  <a:pt x="5599" y="32835"/>
                </a:lnTo>
                <a:lnTo>
                  <a:pt x="11696" y="36908"/>
                </a:lnTo>
                <a:lnTo>
                  <a:pt x="19189" y="38392"/>
                </a:lnTo>
                <a:lnTo>
                  <a:pt x="26624" y="36908"/>
                </a:lnTo>
                <a:lnTo>
                  <a:pt x="29503" y="34975"/>
                </a:lnTo>
                <a:lnTo>
                  <a:pt x="10236" y="34975"/>
                </a:lnTo>
                <a:lnTo>
                  <a:pt x="3730" y="28257"/>
                </a:lnTo>
                <a:lnTo>
                  <a:pt x="3632" y="10350"/>
                </a:lnTo>
                <a:lnTo>
                  <a:pt x="10337" y="3416"/>
                </a:lnTo>
                <a:lnTo>
                  <a:pt x="29476" y="3416"/>
                </a:lnTo>
                <a:lnTo>
                  <a:pt x="26629" y="1500"/>
                </a:lnTo>
                <a:lnTo>
                  <a:pt x="19088" y="0"/>
                </a:lnTo>
                <a:close/>
              </a:path>
              <a:path w="38735" h="38734">
                <a:moveTo>
                  <a:pt x="29476" y="3416"/>
                </a:moveTo>
                <a:lnTo>
                  <a:pt x="28257" y="3416"/>
                </a:lnTo>
                <a:lnTo>
                  <a:pt x="34645" y="10553"/>
                </a:lnTo>
                <a:lnTo>
                  <a:pt x="34645" y="28257"/>
                </a:lnTo>
                <a:lnTo>
                  <a:pt x="28041" y="34975"/>
                </a:lnTo>
                <a:lnTo>
                  <a:pt x="29503" y="34975"/>
                </a:lnTo>
                <a:lnTo>
                  <a:pt x="32691" y="32835"/>
                </a:lnTo>
                <a:lnTo>
                  <a:pt x="36779" y="26744"/>
                </a:lnTo>
                <a:lnTo>
                  <a:pt x="38277" y="19202"/>
                </a:lnTo>
                <a:lnTo>
                  <a:pt x="36793" y="11701"/>
                </a:lnTo>
                <a:lnTo>
                  <a:pt x="32721" y="5600"/>
                </a:lnTo>
                <a:lnTo>
                  <a:pt x="29476" y="3416"/>
                </a:lnTo>
                <a:close/>
              </a:path>
              <a:path w="38735" h="38734">
                <a:moveTo>
                  <a:pt x="11303" y="7899"/>
                </a:moveTo>
                <a:lnTo>
                  <a:pt x="11421" y="26744"/>
                </a:lnTo>
                <a:lnTo>
                  <a:pt x="11188" y="29540"/>
                </a:lnTo>
                <a:lnTo>
                  <a:pt x="11836" y="29438"/>
                </a:lnTo>
                <a:lnTo>
                  <a:pt x="12153" y="29337"/>
                </a:lnTo>
                <a:lnTo>
                  <a:pt x="15645" y="29337"/>
                </a:lnTo>
                <a:lnTo>
                  <a:pt x="15477" y="26744"/>
                </a:lnTo>
                <a:lnTo>
                  <a:pt x="15354" y="18986"/>
                </a:lnTo>
                <a:lnTo>
                  <a:pt x="20682" y="18986"/>
                </a:lnTo>
                <a:lnTo>
                  <a:pt x="20370" y="18554"/>
                </a:lnTo>
                <a:lnTo>
                  <a:pt x="22491" y="18338"/>
                </a:lnTo>
                <a:lnTo>
                  <a:pt x="27393" y="17602"/>
                </a:lnTo>
                <a:lnTo>
                  <a:pt x="15354" y="17487"/>
                </a:lnTo>
                <a:lnTo>
                  <a:pt x="15455" y="9499"/>
                </a:lnTo>
                <a:lnTo>
                  <a:pt x="27393" y="9499"/>
                </a:lnTo>
                <a:lnTo>
                  <a:pt x="27393" y="8001"/>
                </a:lnTo>
                <a:lnTo>
                  <a:pt x="12903" y="8001"/>
                </a:lnTo>
                <a:lnTo>
                  <a:pt x="11303" y="7899"/>
                </a:lnTo>
                <a:close/>
              </a:path>
              <a:path w="38735" h="38734">
                <a:moveTo>
                  <a:pt x="15645" y="29337"/>
                </a:moveTo>
                <a:lnTo>
                  <a:pt x="14287" y="29337"/>
                </a:lnTo>
                <a:lnTo>
                  <a:pt x="14706" y="29438"/>
                </a:lnTo>
                <a:lnTo>
                  <a:pt x="15659" y="29540"/>
                </a:lnTo>
                <a:lnTo>
                  <a:pt x="15645" y="29337"/>
                </a:lnTo>
                <a:close/>
              </a:path>
              <a:path w="38735" h="38734">
                <a:moveTo>
                  <a:pt x="20682" y="18986"/>
                </a:moveTo>
                <a:lnTo>
                  <a:pt x="16090" y="18986"/>
                </a:lnTo>
                <a:lnTo>
                  <a:pt x="18122" y="21336"/>
                </a:lnTo>
                <a:lnTo>
                  <a:pt x="21005" y="24320"/>
                </a:lnTo>
                <a:lnTo>
                  <a:pt x="24625" y="29540"/>
                </a:lnTo>
                <a:lnTo>
                  <a:pt x="25806" y="29438"/>
                </a:lnTo>
                <a:lnTo>
                  <a:pt x="26555" y="29337"/>
                </a:lnTo>
                <a:lnTo>
                  <a:pt x="29605" y="29337"/>
                </a:lnTo>
                <a:lnTo>
                  <a:pt x="28257" y="27838"/>
                </a:lnTo>
                <a:lnTo>
                  <a:pt x="21755" y="20472"/>
                </a:lnTo>
                <a:lnTo>
                  <a:pt x="20682" y="18986"/>
                </a:lnTo>
                <a:close/>
              </a:path>
              <a:path w="38735" h="38734">
                <a:moveTo>
                  <a:pt x="29605" y="29337"/>
                </a:moveTo>
                <a:lnTo>
                  <a:pt x="28155" y="29337"/>
                </a:lnTo>
                <a:lnTo>
                  <a:pt x="29540" y="29540"/>
                </a:lnTo>
                <a:lnTo>
                  <a:pt x="29605" y="29337"/>
                </a:lnTo>
                <a:close/>
              </a:path>
              <a:path w="38735" h="38734">
                <a:moveTo>
                  <a:pt x="27393" y="9499"/>
                </a:moveTo>
                <a:lnTo>
                  <a:pt x="23241" y="9499"/>
                </a:lnTo>
                <a:lnTo>
                  <a:pt x="23241" y="17487"/>
                </a:lnTo>
                <a:lnTo>
                  <a:pt x="27393" y="17487"/>
                </a:lnTo>
                <a:lnTo>
                  <a:pt x="27393" y="9499"/>
                </a:lnTo>
                <a:close/>
              </a:path>
              <a:path w="38735" h="38734">
                <a:moveTo>
                  <a:pt x="27393" y="7899"/>
                </a:moveTo>
                <a:lnTo>
                  <a:pt x="21856" y="8001"/>
                </a:lnTo>
                <a:lnTo>
                  <a:pt x="27393" y="80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73050" y="2882644"/>
            <a:ext cx="7223759" cy="6012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9530">
              <a:lnSpc>
                <a:spcPct val="109000"/>
              </a:lnSpc>
              <a:spcBef>
                <a:spcPts val="100"/>
              </a:spcBef>
            </a:pP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Foreign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companies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with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innovative technology </a:t>
            </a:r>
            <a:r>
              <a:rPr sz="1300" spc="-15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for </a:t>
            </a:r>
            <a:r>
              <a:rPr sz="1300" b="1" spc="-95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therapeutic </a:t>
            </a:r>
            <a:r>
              <a:rPr sz="1300" b="1" spc="-114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applications </a:t>
            </a:r>
            <a:r>
              <a:rPr sz="1300" b="1" spc="-80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in the </a:t>
            </a:r>
            <a:r>
              <a:rPr sz="1300" b="1" spc="-114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medical </a:t>
            </a:r>
            <a:r>
              <a:rPr sz="1300" b="1" spc="-120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technology  </a:t>
            </a:r>
            <a:r>
              <a:rPr sz="1300" b="1" spc="-95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(MedTech) </a:t>
            </a:r>
            <a:r>
              <a:rPr sz="1300" b="1" spc="-125" dirty="0">
                <a:solidFill>
                  <a:srgbClr val="003863"/>
                </a:solidFill>
                <a:latin typeface="Arial" panose="020B0604020202020204"/>
                <a:cs typeface="Arial" panose="020B0604020202020204"/>
              </a:rPr>
              <a:t>sector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are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invited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apply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compete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second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3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series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19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virtual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pitch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events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this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summer 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hosted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by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State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partnership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with</a:t>
            </a:r>
            <a:r>
              <a:rPr sz="1300" spc="-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SelectUSA.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12700" marR="65405">
              <a:lnSpc>
                <a:spcPct val="109000"/>
              </a:lnSpc>
              <a:spcBef>
                <a:spcPts val="890"/>
              </a:spcBef>
            </a:pP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International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MedTech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companies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seeking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establish </a:t>
            </a:r>
            <a:r>
              <a:rPr sz="1300" spc="-3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 </a:t>
            </a:r>
            <a:r>
              <a:rPr sz="1300" spc="-17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U.S. </a:t>
            </a:r>
            <a:r>
              <a:rPr sz="1300" spc="-25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presence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are encouraged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apply </a:t>
            </a:r>
            <a:r>
              <a:rPr sz="1300" spc="-15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for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this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event,  including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companies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with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therapeutic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technology </a:t>
            </a:r>
            <a:r>
              <a:rPr sz="1300" spc="-15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for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conditions</a:t>
            </a:r>
            <a:r>
              <a:rPr sz="1300" spc="-3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including: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241300" indent="-228600">
              <a:lnSpc>
                <a:spcPct val="100000"/>
              </a:lnSpc>
              <a:spcBef>
                <a:spcPts val="750"/>
              </a:spcBef>
              <a:buClr>
                <a:srgbClr val="62BB46"/>
              </a:buClr>
              <a:buSzPct val="69000"/>
              <a:buFont typeface="Wingdings" panose="05000000000000000000"/>
              <a:buChar char=""/>
              <a:tabLst>
                <a:tab pos="240665" algn="l"/>
                <a:tab pos="241300" algn="l"/>
              </a:tabLst>
            </a:pP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Cardiology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241300" indent="-228600">
              <a:lnSpc>
                <a:spcPct val="100000"/>
              </a:lnSpc>
              <a:spcBef>
                <a:spcPts val="140"/>
              </a:spcBef>
              <a:buClr>
                <a:srgbClr val="62BB46"/>
              </a:buClr>
              <a:buSzPct val="69000"/>
              <a:buFont typeface="Wingdings" panose="05000000000000000000"/>
              <a:buChar char=""/>
              <a:tabLst>
                <a:tab pos="240665" algn="l"/>
                <a:tab pos="241300" algn="l"/>
              </a:tabLst>
            </a:pP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Neurology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241300" indent="-228600">
              <a:lnSpc>
                <a:spcPct val="100000"/>
              </a:lnSpc>
              <a:spcBef>
                <a:spcPts val="140"/>
              </a:spcBef>
              <a:buClr>
                <a:srgbClr val="62BB46"/>
              </a:buClr>
              <a:buSzPct val="69000"/>
              <a:buFont typeface="Wingdings" panose="05000000000000000000"/>
              <a:buChar char=""/>
              <a:tabLst>
                <a:tab pos="240665" algn="l"/>
                <a:tab pos="241300" algn="l"/>
              </a:tabLst>
            </a:pPr>
            <a:r>
              <a:rPr sz="1300" spc="-19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Urology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</a:t>
            </a:r>
            <a:r>
              <a:rPr sz="1300" spc="-2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Gastroenterology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241300" indent="-228600">
              <a:lnSpc>
                <a:spcPct val="100000"/>
              </a:lnSpc>
              <a:spcBef>
                <a:spcPts val="140"/>
              </a:spcBef>
              <a:buClr>
                <a:srgbClr val="62BB46"/>
              </a:buClr>
              <a:buSzPct val="69000"/>
              <a:buFont typeface="Wingdings" panose="05000000000000000000"/>
              <a:buChar char=""/>
              <a:tabLst>
                <a:tab pos="240665" algn="l"/>
                <a:tab pos="241300" algn="l"/>
              </a:tabLst>
            </a:pP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Radiology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241300" indent="-228600">
              <a:lnSpc>
                <a:spcPct val="100000"/>
              </a:lnSpc>
              <a:spcBef>
                <a:spcPts val="150"/>
              </a:spcBef>
              <a:buClr>
                <a:srgbClr val="62BB46"/>
              </a:buClr>
              <a:buSzPct val="69000"/>
              <a:buFont typeface="Wingdings" panose="05000000000000000000"/>
              <a:buChar char=""/>
              <a:tabLst>
                <a:tab pos="240665" algn="l"/>
                <a:tab pos="241300" algn="l"/>
              </a:tabLst>
            </a:pPr>
            <a:r>
              <a:rPr sz="1300" spc="-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Or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technology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related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minimally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invasive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surgical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devices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or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active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implantable</a:t>
            </a:r>
            <a:r>
              <a:rPr sz="1300" spc="-1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devices.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12700" marR="160655">
              <a:lnSpc>
                <a:spcPct val="109000"/>
              </a:lnSpc>
              <a:spcBef>
                <a:spcPts val="445"/>
              </a:spcBef>
            </a:pP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Up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five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finalists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from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around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world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will </a:t>
            </a:r>
            <a:r>
              <a:rPr sz="1300" spc="-2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have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five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minutes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pitch </a:t>
            </a:r>
            <a:r>
              <a:rPr sz="1300" spc="-1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their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technology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1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their </a:t>
            </a:r>
            <a:r>
              <a:rPr sz="1300" spc="-25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company 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19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Minnesota-related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judges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then </a:t>
            </a:r>
            <a:r>
              <a:rPr sz="1300" spc="-25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take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five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minutes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questions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from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judges. </a:t>
            </a:r>
            <a:r>
              <a:rPr sz="1300" spc="-2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</a:t>
            </a:r>
            <a:r>
              <a:rPr sz="1300" spc="-1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judges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will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include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representatives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from </a:t>
            </a:r>
            <a:r>
              <a:rPr sz="1300" spc="-19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industry,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finance,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academia,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hospital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systems,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</a:t>
            </a:r>
            <a:r>
              <a:rPr sz="1300" spc="-11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government.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12700" marR="57150">
              <a:lnSpc>
                <a:spcPct val="109000"/>
              </a:lnSpc>
              <a:spcBef>
                <a:spcPts val="900"/>
              </a:spcBef>
            </a:pP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is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home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globally-successful, </a:t>
            </a:r>
            <a:r>
              <a:rPr sz="1300" spc="-19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technology-oriented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companies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medical </a:t>
            </a:r>
            <a:r>
              <a:rPr sz="1300" spc="-1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field </a:t>
            </a:r>
            <a:r>
              <a:rPr sz="1300" spc="1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–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including  </a:t>
            </a:r>
            <a:r>
              <a:rPr sz="1300" spc="-1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3M,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Boston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Scientific, Medtronic,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Smiths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Medical,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Phillips. </a:t>
            </a:r>
            <a:r>
              <a:rPr sz="1300" spc="-1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It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is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also home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world-leading</a:t>
            </a:r>
            <a:r>
              <a:rPr sz="1300" spc="-2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hospitals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12700" marR="171450">
              <a:lnSpc>
                <a:spcPct val="109000"/>
              </a:lnSpc>
            </a:pP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research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institutions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including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Mayo </a:t>
            </a:r>
            <a:r>
              <a:rPr sz="1300" spc="-1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Clinic, </a:t>
            </a:r>
            <a:r>
              <a:rPr sz="1300" spc="-2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University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Minnesota,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2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Hormel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Institute. 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Minnesota’s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innovation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ecosystem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helps </a:t>
            </a:r>
            <a:r>
              <a:rPr sz="1300" spc="-2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businesses </a:t>
            </a:r>
            <a:r>
              <a:rPr sz="1300" spc="-1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of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all </a:t>
            </a:r>
            <a:r>
              <a:rPr sz="1300" spc="-26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sizes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launch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grow.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 marL="12700" marR="5080">
              <a:lnSpc>
                <a:spcPct val="109000"/>
              </a:lnSpc>
              <a:spcBef>
                <a:spcPts val="1345"/>
              </a:spcBef>
            </a:pP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Along </a:t>
            </a:r>
            <a:r>
              <a:rPr sz="1300" spc="-23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with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visibility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feedback </a:t>
            </a:r>
            <a:r>
              <a:rPr sz="1300" spc="-19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from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the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expert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judging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panel,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non-cash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prizes </a:t>
            </a:r>
            <a:r>
              <a:rPr sz="1300" spc="-15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for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this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event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are designed </a:t>
            </a:r>
            <a:r>
              <a:rPr sz="1300" spc="-1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introduce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companies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its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ecosystem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will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be </a:t>
            </a:r>
            <a:r>
              <a:rPr sz="1300" spc="-27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awarded </a:t>
            </a:r>
            <a:r>
              <a:rPr sz="1300" spc="-15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for </a:t>
            </a:r>
            <a:r>
              <a:rPr sz="1300" spc="-1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first,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second,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 </a:t>
            </a:r>
            <a:r>
              <a:rPr sz="1300" spc="-17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third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place. </a:t>
            </a:r>
            <a:r>
              <a:rPr sz="1300" spc="-3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submit </a:t>
            </a:r>
            <a:r>
              <a:rPr sz="1300" spc="-27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application,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please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visit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our </a:t>
            </a:r>
            <a:r>
              <a:rPr sz="1300" b="1" u="sng" spc="-60" dirty="0">
                <a:solidFill>
                  <a:srgbClr val="003863"/>
                </a:solidFill>
                <a:uFill>
                  <a:solidFill>
                    <a:srgbClr val="62BB46"/>
                  </a:solidFill>
                </a:uFill>
                <a:latin typeface="Arial" panose="020B0604020202020204"/>
                <a:cs typeface="Arial" panose="020B0604020202020204"/>
                <a:hlinkClick r:id="rId14"/>
              </a:rPr>
              <a:t>Virtual </a:t>
            </a:r>
            <a:r>
              <a:rPr sz="1300" b="1" u="sng" spc="-80" dirty="0">
                <a:solidFill>
                  <a:srgbClr val="003863"/>
                </a:solidFill>
                <a:uFill>
                  <a:solidFill>
                    <a:srgbClr val="62BB46"/>
                  </a:solidFill>
                </a:uFill>
                <a:latin typeface="Arial" panose="020B0604020202020204"/>
                <a:cs typeface="Arial" panose="020B0604020202020204"/>
                <a:hlinkClick r:id="rId14"/>
              </a:rPr>
              <a:t>Pitch </a:t>
            </a:r>
            <a:r>
              <a:rPr sz="1300" b="1" u="sng" spc="-145" dirty="0">
                <a:solidFill>
                  <a:srgbClr val="003863"/>
                </a:solidFill>
                <a:uFill>
                  <a:solidFill>
                    <a:srgbClr val="62BB46"/>
                  </a:solidFill>
                </a:uFill>
                <a:latin typeface="Arial" panose="020B0604020202020204"/>
                <a:cs typeface="Arial" panose="020B0604020202020204"/>
                <a:hlinkClick r:id="rId14"/>
              </a:rPr>
              <a:t>Submission </a:t>
            </a:r>
            <a:r>
              <a:rPr sz="1300" b="1" u="sng" spc="-120" dirty="0">
                <a:solidFill>
                  <a:srgbClr val="003863"/>
                </a:solidFill>
                <a:uFill>
                  <a:solidFill>
                    <a:srgbClr val="62BB46"/>
                  </a:solidFill>
                </a:uFill>
                <a:latin typeface="Arial" panose="020B0604020202020204"/>
                <a:cs typeface="Arial" panose="020B0604020202020204"/>
                <a:hlinkClick r:id="rId14"/>
              </a:rPr>
              <a:t>Form</a:t>
            </a:r>
            <a:r>
              <a:rPr sz="1300" b="1" spc="-120" dirty="0">
                <a:solidFill>
                  <a:srgbClr val="003863"/>
                </a:solidFill>
                <a:latin typeface="Arial" panose="020B0604020202020204"/>
                <a:cs typeface="Arial" panose="020B0604020202020204"/>
                <a:hlinkClick r:id="rId14"/>
              </a:rPr>
              <a:t>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(hyperlinked). </a:t>
            </a:r>
            <a:r>
              <a:rPr sz="1300" spc="-21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Applications </a:t>
            </a:r>
            <a:r>
              <a:rPr sz="1300" spc="-24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are due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by 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August </a:t>
            </a:r>
            <a:r>
              <a:rPr sz="1300" spc="-11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4, </a:t>
            </a:r>
            <a:r>
              <a:rPr sz="1300" spc="-1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2020.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Finalists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will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be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notified </a:t>
            </a:r>
            <a:r>
              <a:rPr sz="1300" spc="-21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by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email 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on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August </a:t>
            </a:r>
            <a:r>
              <a:rPr sz="1300" spc="-20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10. </a:t>
            </a:r>
            <a:r>
              <a:rPr sz="1300" spc="-18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Find </a:t>
            </a:r>
            <a:r>
              <a:rPr sz="1300" spc="-20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out </a:t>
            </a:r>
            <a:r>
              <a:rPr sz="1300" spc="-2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why </a:t>
            </a:r>
            <a:r>
              <a:rPr sz="1300" spc="-22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Minnesota </a:t>
            </a:r>
            <a:r>
              <a:rPr sz="1300" spc="-24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is </a:t>
            </a:r>
            <a:r>
              <a:rPr sz="1300" spc="-3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great </a:t>
            </a:r>
            <a:r>
              <a:rPr sz="1300" spc="-25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place </a:t>
            </a:r>
            <a:r>
              <a:rPr sz="1300" spc="-18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to  </a:t>
            </a:r>
            <a:r>
              <a:rPr sz="1300" spc="-25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be </a:t>
            </a:r>
            <a:r>
              <a:rPr sz="1300" spc="-225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at </a:t>
            </a:r>
            <a:r>
              <a:rPr sz="1300" b="1" u="sng" spc="-100" dirty="0">
                <a:solidFill>
                  <a:srgbClr val="003863"/>
                </a:solidFill>
                <a:uFill>
                  <a:solidFill>
                    <a:srgbClr val="62BB46"/>
                  </a:solidFill>
                </a:uFill>
                <a:latin typeface="Arial" panose="020B0604020202020204"/>
                <a:cs typeface="Arial" panose="020B0604020202020204"/>
                <a:hlinkClick r:id="rId15"/>
              </a:rPr>
              <a:t>CompareMN.com</a:t>
            </a:r>
            <a:r>
              <a:rPr sz="1300" b="1" spc="-100" dirty="0">
                <a:solidFill>
                  <a:srgbClr val="003863"/>
                </a:solidFill>
                <a:latin typeface="Arial" panose="020B0604020202020204"/>
                <a:cs typeface="Arial" panose="020B0604020202020204"/>
                <a:hlinkClick r:id="rId15"/>
              </a:rPr>
              <a:t> </a:t>
            </a:r>
            <a:r>
              <a:rPr sz="1300" spc="-260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and</a:t>
            </a:r>
            <a:r>
              <a:rPr sz="1300" spc="-229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300" b="1" u="sng" spc="-114" dirty="0">
                <a:solidFill>
                  <a:srgbClr val="003863"/>
                </a:solidFill>
                <a:uFill>
                  <a:solidFill>
                    <a:srgbClr val="62BB46"/>
                  </a:solidFill>
                </a:uFill>
                <a:latin typeface="Arial" panose="020B0604020202020204"/>
                <a:cs typeface="Arial" panose="020B0604020202020204"/>
                <a:hlinkClick r:id="rId16"/>
              </a:rPr>
              <a:t>ExploreMinnesota.com</a:t>
            </a:r>
            <a:r>
              <a:rPr sz="1300" spc="-114" dirty="0">
                <a:solidFill>
                  <a:srgbClr val="003863"/>
                </a:solidFill>
                <a:latin typeface="Arial Black" panose="020B0A04020102020204"/>
                <a:cs typeface="Arial Black" panose="020B0A04020102020204"/>
              </a:rPr>
              <a:t>.</a:t>
            </a:r>
            <a:endParaRPr sz="1300">
              <a:latin typeface="Arial Black" panose="020B0A04020102020204"/>
              <a:cs typeface="Arial Black" panose="020B0A040201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6985" algn="ctr">
              <a:lnSpc>
                <a:spcPts val="1640"/>
              </a:lnSpc>
              <a:spcBef>
                <a:spcPts val="5"/>
              </a:spcBef>
            </a:pPr>
            <a:r>
              <a:rPr sz="1400" b="1" spc="-1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1400" b="1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MORE </a:t>
            </a:r>
            <a:r>
              <a:rPr sz="1400" b="1" spc="2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INFORMATION </a:t>
            </a:r>
            <a:r>
              <a:rPr sz="1400" b="1" spc="-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1400" b="1" spc="-1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QUESTIONS,</a:t>
            </a:r>
            <a:r>
              <a:rPr sz="1400" b="1" spc="-14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spc="-30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CONTACT</a:t>
            </a:r>
            <a:endParaRPr sz="1400">
              <a:latin typeface="Arial" panose="020B0604020202020204"/>
              <a:cs typeface="Arial" panose="020B0604020202020204"/>
            </a:endParaRPr>
          </a:p>
          <a:p>
            <a:pPr marL="5715" algn="ctr">
              <a:lnSpc>
                <a:spcPts val="1640"/>
              </a:lnSpc>
            </a:pPr>
            <a:r>
              <a:rPr sz="1400" b="1" spc="-30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LAURENCE </a:t>
            </a:r>
            <a:r>
              <a:rPr sz="1400" b="1" spc="-8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RESZETAR </a:t>
            </a:r>
            <a:r>
              <a:rPr sz="1400" b="1" spc="-120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AT:</a:t>
            </a:r>
            <a:r>
              <a:rPr sz="1400" b="1" spc="5" dirty="0">
                <a:solidFill>
                  <a:srgbClr val="62BB4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4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hlinkClick r:id="rId17"/>
              </a:rPr>
              <a:t>Laurence.R</a:t>
            </a:r>
            <a:r>
              <a:rPr sz="1400" b="1" spc="-120" dirty="0">
                <a:solidFill>
                  <a:srgbClr val="FFFFFF"/>
                </a:solidFill>
                <a:latin typeface="Arial" panose="020B0604020202020204"/>
                <a:cs typeface="Arial" panose="020B0604020202020204"/>
                <a:hlinkClick r:id="rId18"/>
              </a:rPr>
              <a:t>eszetar@state.mn.us</a:t>
            </a:r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06979" y="9439069"/>
            <a:ext cx="1204316" cy="39229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自訂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Tahoma</vt:lpstr>
      <vt:lpstr>Times New Roman</vt:lpstr>
      <vt:lpstr>Wingdings</vt:lpstr>
      <vt:lpstr>Office Theme</vt:lpstr>
      <vt:lpstr>VIRTUAL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</dc:title>
  <dc:creator>Minnesota Department of Economic Development - Trade Office</dc:creator>
  <cp:lastModifiedBy>user</cp:lastModifiedBy>
  <cp:revision>2</cp:revision>
  <dcterms:created xsi:type="dcterms:W3CDTF">2020-07-22T03:58:23Z</dcterms:created>
  <dcterms:modified xsi:type="dcterms:W3CDTF">2020-07-22T03:59:09Z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2020-07-22T00:00:00Z</vt:filetime>
  </property>
  <property fmtid="{D5CDD505-2E9C-101B-9397-08002B2CF9AE}" pid="5" name="KSOProductBuildVer">
    <vt:lpwstr>1033-11.2.0.9453</vt:lpwstr>
  </property>
</Properties>
</file>